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2"/>
  </p:notesMasterIdLst>
  <p:handoutMasterIdLst>
    <p:handoutMasterId r:id="rId33"/>
  </p:handoutMasterIdLst>
  <p:sldIdLst>
    <p:sldId id="278" r:id="rId5"/>
    <p:sldId id="293" r:id="rId6"/>
    <p:sldId id="294" r:id="rId7"/>
    <p:sldId id="297" r:id="rId8"/>
    <p:sldId id="295" r:id="rId9"/>
    <p:sldId id="296" r:id="rId10"/>
    <p:sldId id="271" r:id="rId11"/>
    <p:sldId id="299" r:id="rId12"/>
    <p:sldId id="401" r:id="rId13"/>
    <p:sldId id="402" r:id="rId14"/>
    <p:sldId id="403" r:id="rId15"/>
    <p:sldId id="413" r:id="rId16"/>
    <p:sldId id="398" r:id="rId17"/>
    <p:sldId id="399" r:id="rId18"/>
    <p:sldId id="404" r:id="rId19"/>
    <p:sldId id="405" r:id="rId20"/>
    <p:sldId id="406" r:id="rId21"/>
    <p:sldId id="407" r:id="rId22"/>
    <p:sldId id="408" r:id="rId23"/>
    <p:sldId id="409" r:id="rId24"/>
    <p:sldId id="416" r:id="rId25"/>
    <p:sldId id="417" r:id="rId26"/>
    <p:sldId id="396" r:id="rId27"/>
    <p:sldId id="410" r:id="rId28"/>
    <p:sldId id="400" r:id="rId29"/>
    <p:sldId id="412" r:id="rId30"/>
    <p:sldId id="418" r:id="rId31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0776" autoAdjust="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9BD98-5AA9-4885-A6D7-190567153AF8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D04C8B-4A2B-4438-8CAD-52BD2D3C8B1D}">
      <dgm:prSet/>
      <dgm:spPr/>
      <dgm:t>
        <a:bodyPr/>
        <a:lstStyle/>
        <a:p>
          <a:r>
            <a:rPr lang="en-GB"/>
            <a:t>Hexagonal architecture may introduce more classes, interfaces, and models.</a:t>
          </a:r>
          <a:endParaRPr lang="en-US"/>
        </a:p>
      </dgm:t>
    </dgm:pt>
    <dgm:pt modelId="{7D9F43AF-1CD9-4485-8114-AFDC436B9439}" type="parTrans" cxnId="{BEB0F403-367E-4ED6-917A-D84FD4670333}">
      <dgm:prSet/>
      <dgm:spPr/>
      <dgm:t>
        <a:bodyPr/>
        <a:lstStyle/>
        <a:p>
          <a:endParaRPr lang="en-US"/>
        </a:p>
      </dgm:t>
    </dgm:pt>
    <dgm:pt modelId="{C93EC490-CF6E-446F-A4DB-64BE6517001E}" type="sibTrans" cxnId="{BEB0F403-367E-4ED6-917A-D84FD4670333}">
      <dgm:prSet/>
      <dgm:spPr/>
      <dgm:t>
        <a:bodyPr/>
        <a:lstStyle/>
        <a:p>
          <a:endParaRPr lang="en-US"/>
        </a:p>
      </dgm:t>
    </dgm:pt>
    <dgm:pt modelId="{D6136C24-A30C-48CC-97A9-B1ED96A1BC4B}">
      <dgm:prSet/>
      <dgm:spPr/>
      <dgm:t>
        <a:bodyPr/>
        <a:lstStyle/>
        <a:p>
          <a:r>
            <a:rPr lang="en-GB" dirty="0"/>
            <a:t>It trades structural simplicity for conceptual clarity.</a:t>
          </a:r>
          <a:endParaRPr lang="en-US" dirty="0"/>
        </a:p>
      </dgm:t>
    </dgm:pt>
    <dgm:pt modelId="{3FA80939-52D4-4F87-822F-FEFF6E911E77}" type="parTrans" cxnId="{25208E33-86C7-46F4-B4E8-0CAE4D3ADDB3}">
      <dgm:prSet/>
      <dgm:spPr/>
      <dgm:t>
        <a:bodyPr/>
        <a:lstStyle/>
        <a:p>
          <a:endParaRPr lang="en-US"/>
        </a:p>
      </dgm:t>
    </dgm:pt>
    <dgm:pt modelId="{43F85F82-2548-4830-BBC7-FFFF0F9055A2}" type="sibTrans" cxnId="{25208E33-86C7-46F4-B4E8-0CAE4D3ADDB3}">
      <dgm:prSet/>
      <dgm:spPr/>
      <dgm:t>
        <a:bodyPr/>
        <a:lstStyle/>
        <a:p>
          <a:endParaRPr lang="en-US"/>
        </a:p>
      </dgm:t>
    </dgm:pt>
    <dgm:pt modelId="{991BB832-02CF-4FAF-8825-E94DCB351385}" type="pres">
      <dgm:prSet presAssocID="{A6C9BD98-5AA9-4885-A6D7-190567153AF8}" presName="outerComposite" presStyleCnt="0">
        <dgm:presLayoutVars>
          <dgm:chMax val="5"/>
          <dgm:dir/>
          <dgm:resizeHandles val="exact"/>
        </dgm:presLayoutVars>
      </dgm:prSet>
      <dgm:spPr/>
    </dgm:pt>
    <dgm:pt modelId="{D6AA7D74-5DBA-40FF-899B-14D8E7402140}" type="pres">
      <dgm:prSet presAssocID="{A6C9BD98-5AA9-4885-A6D7-190567153AF8}" presName="dummyMaxCanvas" presStyleCnt="0">
        <dgm:presLayoutVars/>
      </dgm:prSet>
      <dgm:spPr/>
    </dgm:pt>
    <dgm:pt modelId="{AC7C5F48-28BB-42A5-B9FF-B0108E00DA87}" type="pres">
      <dgm:prSet presAssocID="{A6C9BD98-5AA9-4885-A6D7-190567153AF8}" presName="TwoNodes_1" presStyleLbl="node1" presStyleIdx="0" presStyleCnt="2">
        <dgm:presLayoutVars>
          <dgm:bulletEnabled val="1"/>
        </dgm:presLayoutVars>
      </dgm:prSet>
      <dgm:spPr/>
    </dgm:pt>
    <dgm:pt modelId="{2541B76C-88B1-4D97-8C49-EEAC77AA4632}" type="pres">
      <dgm:prSet presAssocID="{A6C9BD98-5AA9-4885-A6D7-190567153AF8}" presName="TwoNodes_2" presStyleLbl="node1" presStyleIdx="1" presStyleCnt="2">
        <dgm:presLayoutVars>
          <dgm:bulletEnabled val="1"/>
        </dgm:presLayoutVars>
      </dgm:prSet>
      <dgm:spPr/>
    </dgm:pt>
    <dgm:pt modelId="{8ED0821B-BF53-42C9-B813-38993187CBFF}" type="pres">
      <dgm:prSet presAssocID="{A6C9BD98-5AA9-4885-A6D7-190567153AF8}" presName="TwoConn_1-2" presStyleLbl="fgAccFollowNode1" presStyleIdx="0" presStyleCnt="1">
        <dgm:presLayoutVars>
          <dgm:bulletEnabled val="1"/>
        </dgm:presLayoutVars>
      </dgm:prSet>
      <dgm:spPr/>
    </dgm:pt>
    <dgm:pt modelId="{9D7A5EA9-054F-4546-A412-84F71B48CAAE}" type="pres">
      <dgm:prSet presAssocID="{A6C9BD98-5AA9-4885-A6D7-190567153AF8}" presName="TwoNodes_1_text" presStyleLbl="node1" presStyleIdx="1" presStyleCnt="2">
        <dgm:presLayoutVars>
          <dgm:bulletEnabled val="1"/>
        </dgm:presLayoutVars>
      </dgm:prSet>
      <dgm:spPr/>
    </dgm:pt>
    <dgm:pt modelId="{9ED66747-FB07-4DA6-AAC2-263DFA8C930E}" type="pres">
      <dgm:prSet presAssocID="{A6C9BD98-5AA9-4885-A6D7-190567153AF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BEB0F403-367E-4ED6-917A-D84FD4670333}" srcId="{A6C9BD98-5AA9-4885-A6D7-190567153AF8}" destId="{D7D04C8B-4A2B-4438-8CAD-52BD2D3C8B1D}" srcOrd="0" destOrd="0" parTransId="{7D9F43AF-1CD9-4485-8114-AFDC436B9439}" sibTransId="{C93EC490-CF6E-446F-A4DB-64BE6517001E}"/>
    <dgm:cxn modelId="{52D4251B-F766-4085-BCEE-D2F4C481A75F}" type="presOf" srcId="{C93EC490-CF6E-446F-A4DB-64BE6517001E}" destId="{8ED0821B-BF53-42C9-B813-38993187CBFF}" srcOrd="0" destOrd="0" presId="urn:microsoft.com/office/officeart/2005/8/layout/vProcess5"/>
    <dgm:cxn modelId="{375AB723-60F3-4B8F-AE33-0CDE1F2C7050}" type="presOf" srcId="{D7D04C8B-4A2B-4438-8CAD-52BD2D3C8B1D}" destId="{AC7C5F48-28BB-42A5-B9FF-B0108E00DA87}" srcOrd="0" destOrd="0" presId="urn:microsoft.com/office/officeart/2005/8/layout/vProcess5"/>
    <dgm:cxn modelId="{25208E33-86C7-46F4-B4E8-0CAE4D3ADDB3}" srcId="{A6C9BD98-5AA9-4885-A6D7-190567153AF8}" destId="{D6136C24-A30C-48CC-97A9-B1ED96A1BC4B}" srcOrd="1" destOrd="0" parTransId="{3FA80939-52D4-4F87-822F-FEFF6E911E77}" sibTransId="{43F85F82-2548-4830-BBC7-FFFF0F9055A2}"/>
    <dgm:cxn modelId="{EE5A0661-4489-4992-9601-7DA14997B5E0}" type="presOf" srcId="{D6136C24-A30C-48CC-97A9-B1ED96A1BC4B}" destId="{9ED66747-FB07-4DA6-AAC2-263DFA8C930E}" srcOrd="1" destOrd="0" presId="urn:microsoft.com/office/officeart/2005/8/layout/vProcess5"/>
    <dgm:cxn modelId="{5283F554-91B7-4CA2-8E61-AA1BE920892B}" type="presOf" srcId="{D7D04C8B-4A2B-4438-8CAD-52BD2D3C8B1D}" destId="{9D7A5EA9-054F-4546-A412-84F71B48CAAE}" srcOrd="1" destOrd="0" presId="urn:microsoft.com/office/officeart/2005/8/layout/vProcess5"/>
    <dgm:cxn modelId="{7384C7AF-4EBB-4ADD-A85F-79A3EB88FD0D}" type="presOf" srcId="{D6136C24-A30C-48CC-97A9-B1ED96A1BC4B}" destId="{2541B76C-88B1-4D97-8C49-EEAC77AA4632}" srcOrd="0" destOrd="0" presId="urn:microsoft.com/office/officeart/2005/8/layout/vProcess5"/>
    <dgm:cxn modelId="{14965AFE-0E6B-4BCA-97B2-CB03AC551F32}" type="presOf" srcId="{A6C9BD98-5AA9-4885-A6D7-190567153AF8}" destId="{991BB832-02CF-4FAF-8825-E94DCB351385}" srcOrd="0" destOrd="0" presId="urn:microsoft.com/office/officeart/2005/8/layout/vProcess5"/>
    <dgm:cxn modelId="{BE77DF2A-9D17-4549-82FB-6A11A8A196FC}" type="presParOf" srcId="{991BB832-02CF-4FAF-8825-E94DCB351385}" destId="{D6AA7D74-5DBA-40FF-899B-14D8E7402140}" srcOrd="0" destOrd="0" presId="urn:microsoft.com/office/officeart/2005/8/layout/vProcess5"/>
    <dgm:cxn modelId="{F637A2EE-61B1-4A93-9DCA-1EBCA98F8B97}" type="presParOf" srcId="{991BB832-02CF-4FAF-8825-E94DCB351385}" destId="{AC7C5F48-28BB-42A5-B9FF-B0108E00DA87}" srcOrd="1" destOrd="0" presId="urn:microsoft.com/office/officeart/2005/8/layout/vProcess5"/>
    <dgm:cxn modelId="{5559FCA1-C393-4223-870B-596C15AE5D09}" type="presParOf" srcId="{991BB832-02CF-4FAF-8825-E94DCB351385}" destId="{2541B76C-88B1-4D97-8C49-EEAC77AA4632}" srcOrd="2" destOrd="0" presId="urn:microsoft.com/office/officeart/2005/8/layout/vProcess5"/>
    <dgm:cxn modelId="{C5E2A6AB-83FC-41D2-8AD2-97BD2606717F}" type="presParOf" srcId="{991BB832-02CF-4FAF-8825-E94DCB351385}" destId="{8ED0821B-BF53-42C9-B813-38993187CBFF}" srcOrd="3" destOrd="0" presId="urn:microsoft.com/office/officeart/2005/8/layout/vProcess5"/>
    <dgm:cxn modelId="{E86E0F76-542A-4FDD-8CFD-D2B707BDEA06}" type="presParOf" srcId="{991BB832-02CF-4FAF-8825-E94DCB351385}" destId="{9D7A5EA9-054F-4546-A412-84F71B48CAAE}" srcOrd="4" destOrd="0" presId="urn:microsoft.com/office/officeart/2005/8/layout/vProcess5"/>
    <dgm:cxn modelId="{F57D4734-3EB9-4995-9722-D9389EA950C2}" type="presParOf" srcId="{991BB832-02CF-4FAF-8825-E94DCB351385}" destId="{9ED66747-FB07-4DA6-AAC2-263DFA8C930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C5F48-28BB-42A5-B9FF-B0108E00DA87}">
      <dsp:nvSpPr>
        <dsp:cNvPr id="0" name=""/>
        <dsp:cNvSpPr/>
      </dsp:nvSpPr>
      <dsp:spPr>
        <a:xfrm>
          <a:off x="0" y="0"/>
          <a:ext cx="4927917" cy="1806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Hexagonal architecture may introduce more classes, interfaces, and models.</a:t>
          </a:r>
          <a:endParaRPr lang="en-US" sz="2400" kern="1200"/>
        </a:p>
      </dsp:txBody>
      <dsp:txXfrm>
        <a:off x="52921" y="52921"/>
        <a:ext cx="3060387" cy="1701017"/>
      </dsp:txXfrm>
    </dsp:sp>
    <dsp:sp modelId="{2541B76C-88B1-4D97-8C49-EEAC77AA4632}">
      <dsp:nvSpPr>
        <dsp:cNvPr id="0" name=""/>
        <dsp:cNvSpPr/>
      </dsp:nvSpPr>
      <dsp:spPr>
        <a:xfrm>
          <a:off x="869632" y="2208384"/>
          <a:ext cx="4927917" cy="1806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It trades structural simplicity for conceptual clarity.</a:t>
          </a:r>
          <a:endParaRPr lang="en-US" sz="2400" kern="1200" dirty="0"/>
        </a:p>
      </dsp:txBody>
      <dsp:txXfrm>
        <a:off x="922553" y="2261305"/>
        <a:ext cx="2777984" cy="1701017"/>
      </dsp:txXfrm>
    </dsp:sp>
    <dsp:sp modelId="{8ED0821B-BF53-42C9-B813-38993187CBFF}">
      <dsp:nvSpPr>
        <dsp:cNvPr id="0" name=""/>
        <dsp:cNvSpPr/>
      </dsp:nvSpPr>
      <dsp:spPr>
        <a:xfrm>
          <a:off x="3753458" y="1420392"/>
          <a:ext cx="1174458" cy="11744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17711" y="1420392"/>
        <a:ext cx="645952" cy="883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A3AE79CE-3734-4358-BDE9-79770F7E4A1D}" type="datetime1">
              <a:rPr lang="nl-NL" smtClean="0"/>
              <a:t>11-11-2025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CFA70580-B89C-4157-871D-6B9318EE5F58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fld id="{B3CB6731-ED07-407D-AF4F-126AF1D3A166}" type="datetime1">
              <a:rPr lang="nl-NL" smtClean="0"/>
              <a:pPr/>
              <a:t>11-11-2025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E7AF00E9-A49D-4007-B3B9-A3783809E50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E7AF00E9-A49D-4007-B3B9-A3783809E50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up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interfaces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way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distractions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. </a:t>
            </a:r>
            <a:r>
              <a:rPr lang="nl-NL" dirty="0" err="1"/>
              <a:t>One</a:t>
            </a:r>
            <a:r>
              <a:rPr lang="nl-NL" dirty="0"/>
              <a:t> class </a:t>
            </a:r>
            <a:r>
              <a:rPr lang="nl-NL" dirty="0" err="1"/>
              <a:t>implementing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interfaces is </a:t>
            </a:r>
            <a:r>
              <a:rPr lang="nl-NL" dirty="0" err="1"/>
              <a:t>not</a:t>
            </a:r>
            <a:r>
              <a:rPr lang="nl-NL" dirty="0"/>
              <a:t> in </a:t>
            </a:r>
            <a:r>
              <a:rPr lang="nl-NL" dirty="0" err="1"/>
              <a:t>any</a:t>
            </a:r>
            <a:r>
              <a:rPr lang="nl-NL" dirty="0"/>
              <a:t> way </a:t>
            </a:r>
            <a:r>
              <a:rPr lang="nl-NL" dirty="0" err="1"/>
              <a:t>worse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big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955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19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Inversion</a:t>
            </a:r>
            <a:r>
              <a:rPr lang="nl-NL" dirty="0"/>
              <a:t>! But </a:t>
            </a:r>
            <a:r>
              <a:rPr lang="nl-NL" dirty="0" err="1"/>
              <a:t>really</a:t>
            </a:r>
            <a:r>
              <a:rPr lang="nl-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425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Lets go over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291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Lets start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 The flow of data is easy </a:t>
            </a:r>
            <a:r>
              <a:rPr lang="nl-NL" dirty="0" err="1"/>
              <a:t>to</a:t>
            </a:r>
            <a:r>
              <a:rPr lang="nl-NL" dirty="0"/>
              <a:t> follow, </a:t>
            </a:r>
            <a:r>
              <a:rPr lang="nl-NL" dirty="0" err="1"/>
              <a:t>left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right.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Lets </a:t>
            </a:r>
            <a:r>
              <a:rPr lang="nl-NL" dirty="0" err="1"/>
              <a:t>now</a:t>
            </a:r>
            <a:r>
              <a:rPr lang="nl-NL" dirty="0"/>
              <a:t> invert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.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no </a:t>
            </a:r>
            <a:r>
              <a:rPr lang="nl-NL" dirty="0" err="1"/>
              <a:t>longer</a:t>
            </a:r>
            <a:r>
              <a:rPr lang="nl-NL" dirty="0"/>
              <a:t> save </a:t>
            </a:r>
            <a:r>
              <a:rPr lang="nl-NL" dirty="0" err="1"/>
              <a:t>your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domain </a:t>
            </a:r>
            <a:r>
              <a:rPr lang="nl-NL" dirty="0" err="1"/>
              <a:t>perspective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379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Lets </a:t>
            </a:r>
            <a:r>
              <a:rPr lang="nl-NL" dirty="0" err="1"/>
              <a:t>now</a:t>
            </a:r>
            <a:r>
              <a:rPr lang="nl-NL" dirty="0"/>
              <a:t> invert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.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no </a:t>
            </a:r>
            <a:r>
              <a:rPr lang="nl-NL" dirty="0" err="1"/>
              <a:t>longer</a:t>
            </a:r>
            <a:r>
              <a:rPr lang="nl-NL" dirty="0"/>
              <a:t> save </a:t>
            </a:r>
            <a:r>
              <a:rPr lang="nl-NL" dirty="0" err="1"/>
              <a:t>your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domain </a:t>
            </a:r>
            <a:r>
              <a:rPr lang="nl-NL" dirty="0" err="1"/>
              <a:t>perspective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203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 err="1"/>
              <a:t>To</a:t>
            </a:r>
            <a:r>
              <a:rPr lang="nl-NL" dirty="0"/>
              <a:t> fix </a:t>
            </a:r>
            <a:r>
              <a:rPr lang="nl-NL" dirty="0" err="1"/>
              <a:t>this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interface.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 err="1"/>
              <a:t>Now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save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interface. </a:t>
            </a:r>
            <a:r>
              <a:rPr lang="nl-NL" dirty="0" err="1"/>
              <a:t>Persistence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interface. (THIS REQUIRES DEPENDENCY INJECTION!)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rename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interface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persistence</a:t>
            </a:r>
            <a:r>
              <a:rPr lang="nl-NL" dirty="0"/>
              <a:t> classes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Ports </a:t>
            </a:r>
            <a:r>
              <a:rPr lang="nl-NL" dirty="0" err="1"/>
              <a:t>and</a:t>
            </a:r>
            <a:r>
              <a:rPr lang="nl-NL" dirty="0"/>
              <a:t> Adapters!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622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rename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interface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persistence</a:t>
            </a:r>
            <a:r>
              <a:rPr lang="nl-NL" dirty="0"/>
              <a:t> classes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Ports </a:t>
            </a:r>
            <a:r>
              <a:rPr lang="nl-NL" dirty="0" err="1"/>
              <a:t>and</a:t>
            </a:r>
            <a:r>
              <a:rPr lang="nl-NL" dirty="0"/>
              <a:t> Adapters!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ports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adapters on </a:t>
            </a:r>
            <a:r>
              <a:rPr lang="nl-NL" dirty="0" err="1"/>
              <a:t>all</a:t>
            </a:r>
            <a:r>
              <a:rPr lang="nl-NL" dirty="0"/>
              <a:t> sides.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219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ports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adapters on </a:t>
            </a:r>
            <a:r>
              <a:rPr lang="nl-NL" dirty="0" err="1"/>
              <a:t>all</a:t>
            </a:r>
            <a:r>
              <a:rPr lang="nl-NL" dirty="0"/>
              <a:t> sides.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nl-NL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dirty="0" err="1"/>
              <a:t>Now</a:t>
            </a:r>
            <a:r>
              <a:rPr lang="nl-NL" dirty="0"/>
              <a:t> we are domain </a:t>
            </a:r>
            <a:r>
              <a:rPr lang="nl-NL" dirty="0" err="1"/>
              <a:t>centric</a:t>
            </a:r>
            <a:r>
              <a:rPr lang="nl-NL" dirty="0"/>
              <a:t>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956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 we are domain </a:t>
            </a:r>
            <a:r>
              <a:rPr lang="nl-NL" dirty="0" err="1"/>
              <a:t>centric</a:t>
            </a:r>
            <a:r>
              <a:rPr lang="nl-NL" dirty="0"/>
              <a:t>! </a:t>
            </a:r>
          </a:p>
          <a:p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means a lot more classes </a:t>
            </a:r>
            <a:r>
              <a:rPr lang="nl-NL" dirty="0" err="1"/>
              <a:t>and</a:t>
            </a:r>
            <a:r>
              <a:rPr lang="nl-NL" dirty="0"/>
              <a:t> interfaces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maintained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851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code </a:t>
            </a:r>
            <a:r>
              <a:rPr lang="nl-NL" dirty="0" err="1"/>
              <a:t>there</a:t>
            </a:r>
            <a:r>
              <a:rPr lang="nl-NL" dirty="0"/>
              <a:t> is a hard </a:t>
            </a:r>
            <a:r>
              <a:rPr lang="nl-NL" dirty="0" err="1"/>
              <a:t>requirement</a:t>
            </a:r>
            <a:r>
              <a:rPr lang="nl-NL" dirty="0"/>
              <a:t> of </a:t>
            </a:r>
            <a:r>
              <a:rPr lang="nl-NL" dirty="0" err="1"/>
              <a:t>either</a:t>
            </a:r>
            <a:r>
              <a:rPr lang="nl-NL" dirty="0"/>
              <a:t>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* No </a:t>
            </a:r>
            <a:r>
              <a:rPr lang="nl-NL" dirty="0" err="1"/>
              <a:t>previous</a:t>
            </a:r>
            <a:r>
              <a:rPr lang="nl-NL" dirty="0"/>
              <a:t> code, clean </a:t>
            </a:r>
            <a:r>
              <a:rPr lang="nl-NL" dirty="0" err="1"/>
              <a:t>workslate</a:t>
            </a:r>
            <a:endParaRPr lang="nl-NL" dirty="0"/>
          </a:p>
          <a:p>
            <a:r>
              <a:rPr lang="nl-NL" dirty="0"/>
              <a:t>* Understanding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code (hard </a:t>
            </a:r>
            <a:r>
              <a:rPr lang="nl-NL" dirty="0" err="1"/>
              <a:t>to</a:t>
            </a:r>
            <a:r>
              <a:rPr lang="nl-NL" dirty="0"/>
              <a:t> do)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99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Hexagonal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more classes </a:t>
            </a:r>
            <a:r>
              <a:rPr lang="nl-NL" dirty="0" err="1"/>
              <a:t>and</a:t>
            </a:r>
            <a:r>
              <a:rPr lang="nl-NL" dirty="0"/>
              <a:t> interfaces,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didn’t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extra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transportation or storage </a:t>
            </a:r>
            <a:r>
              <a:rPr lang="nl-NL" dirty="0" err="1"/>
              <a:t>already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5094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9980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difference</a:t>
            </a:r>
            <a:r>
              <a:rPr lang="nl-NL" dirty="0"/>
              <a:t> is </a:t>
            </a:r>
            <a:r>
              <a:rPr lang="nl-NL" dirty="0" err="1"/>
              <a:t>remarkably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: Inverse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 -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relies</a:t>
            </a:r>
            <a:r>
              <a:rPr lang="nl-NL" dirty="0"/>
              <a:t> on domain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Making </a:t>
            </a:r>
            <a:r>
              <a:rPr lang="nl-NL" dirty="0" err="1"/>
              <a:t>your</a:t>
            </a:r>
            <a:r>
              <a:rPr lang="nl-NL" dirty="0"/>
              <a:t> Business Logic </a:t>
            </a:r>
            <a:r>
              <a:rPr lang="nl-NL" dirty="0" err="1"/>
              <a:t>define</a:t>
            </a:r>
            <a:r>
              <a:rPr lang="nl-NL" dirty="0"/>
              <a:t> interfaces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Adapters, </a:t>
            </a:r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‘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code’ </a:t>
            </a:r>
            <a:r>
              <a:rPr lang="nl-NL" dirty="0" err="1"/>
              <a:t>lives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interfaces </a:t>
            </a:r>
            <a:r>
              <a:rPr lang="nl-NL" dirty="0" err="1"/>
              <a:t>from</a:t>
            </a:r>
            <a:r>
              <a:rPr lang="nl-NL" dirty="0"/>
              <a:t> a domain </a:t>
            </a:r>
            <a:r>
              <a:rPr lang="nl-NL" dirty="0" err="1"/>
              <a:t>perspective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7569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r>
              <a:rPr lang="nl-NL" dirty="0"/>
              <a:t> we </a:t>
            </a:r>
            <a:r>
              <a:rPr lang="nl-NL" dirty="0" err="1"/>
              <a:t>dive</a:t>
            </a:r>
            <a:r>
              <a:rPr lang="nl-NL" dirty="0"/>
              <a:t> in, let me show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code setup.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647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Here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, </a:t>
            </a:r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209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Here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 Way more classes, </a:t>
            </a:r>
            <a:r>
              <a:rPr lang="nl-NL" dirty="0" err="1"/>
              <a:t>models</a:t>
            </a:r>
            <a:r>
              <a:rPr lang="nl-NL" dirty="0"/>
              <a:t>, interfaces etc. but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without </a:t>
            </a:r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tight</a:t>
            </a:r>
            <a:r>
              <a:rPr lang="nl-NL" dirty="0"/>
              <a:t> </a:t>
            </a:r>
            <a:r>
              <a:rPr lang="nl-NL" dirty="0" err="1"/>
              <a:t>coupling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hard </a:t>
            </a:r>
            <a:r>
              <a:rPr lang="nl-NL" dirty="0" err="1"/>
              <a:t>refactorable</a:t>
            </a:r>
            <a:r>
              <a:rPr lang="nl-NL" dirty="0"/>
              <a:t>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7825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THIS SLIDE IS NOT FOR THE PRESENTATION BUT AVAILABLE IN THE REPOSITORY FOR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054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code </a:t>
            </a:r>
            <a:r>
              <a:rPr lang="nl-NL" dirty="0" err="1"/>
              <a:t>there</a:t>
            </a:r>
            <a:r>
              <a:rPr lang="nl-NL" dirty="0"/>
              <a:t> is a hard </a:t>
            </a:r>
            <a:r>
              <a:rPr lang="nl-NL" dirty="0" err="1"/>
              <a:t>requirement</a:t>
            </a:r>
            <a:r>
              <a:rPr lang="nl-NL" dirty="0"/>
              <a:t> of </a:t>
            </a:r>
            <a:r>
              <a:rPr lang="nl-NL" dirty="0" err="1"/>
              <a:t>either</a:t>
            </a:r>
            <a:r>
              <a:rPr lang="nl-NL" dirty="0"/>
              <a:t>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* No </a:t>
            </a:r>
            <a:r>
              <a:rPr lang="nl-NL" dirty="0" err="1"/>
              <a:t>previous</a:t>
            </a:r>
            <a:r>
              <a:rPr lang="nl-NL" dirty="0"/>
              <a:t> code, clean </a:t>
            </a:r>
            <a:r>
              <a:rPr lang="nl-NL" dirty="0" err="1"/>
              <a:t>workslate</a:t>
            </a:r>
            <a:endParaRPr lang="nl-NL" dirty="0"/>
          </a:p>
          <a:p>
            <a:r>
              <a:rPr lang="nl-NL" dirty="0"/>
              <a:t>* Understanding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code (hard </a:t>
            </a:r>
            <a:r>
              <a:rPr lang="nl-NL" dirty="0" err="1"/>
              <a:t>to</a:t>
            </a:r>
            <a:r>
              <a:rPr lang="nl-NL" dirty="0"/>
              <a:t> do)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804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code,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read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070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on </a:t>
            </a:r>
            <a:r>
              <a:rPr lang="nl-NL" dirty="0" err="1"/>
              <a:t>the</a:t>
            </a:r>
            <a:r>
              <a:rPr lang="nl-NL" dirty="0"/>
              <a:t> right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.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a bug, </a:t>
            </a:r>
            <a:r>
              <a:rPr lang="nl-NL" dirty="0" err="1"/>
              <a:t>only</a:t>
            </a:r>
            <a:r>
              <a:rPr lang="nl-NL" dirty="0"/>
              <a:t> 25% of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142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For </a:t>
            </a:r>
            <a:r>
              <a:rPr lang="nl-NL" dirty="0" err="1"/>
              <a:t>hexagonal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go over these </a:t>
            </a:r>
            <a:r>
              <a:rPr lang="nl-NL" dirty="0" err="1"/>
              <a:t>concepts</a:t>
            </a:r>
            <a:r>
              <a:rPr lang="nl-NL" dirty="0"/>
              <a:t>.</a:t>
            </a:r>
          </a:p>
          <a:p>
            <a:pPr rtl="0"/>
            <a:endParaRPr lang="nl-NL" dirty="0"/>
          </a:p>
          <a:p>
            <a:pPr rtl="0"/>
            <a:r>
              <a:rPr lang="nl-NL" dirty="0"/>
              <a:t>First question: does </a:t>
            </a:r>
            <a:r>
              <a:rPr lang="nl-NL" dirty="0" err="1"/>
              <a:t>everyone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?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, </a:t>
            </a:r>
            <a:r>
              <a:rPr lang="nl-NL" dirty="0" err="1"/>
              <a:t>explain</a:t>
            </a:r>
            <a:r>
              <a:rPr lang="nl-NL" dirty="0"/>
              <a:t> on slide 17 </a:t>
            </a:r>
            <a:r>
              <a:rPr lang="nl-NL" dirty="0" err="1"/>
              <a:t>where</a:t>
            </a:r>
            <a:r>
              <a:rPr lang="nl-NL" dirty="0"/>
              <a:t> we introduce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Inversion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interface.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They</a:t>
            </a:r>
            <a:r>
              <a:rPr lang="nl-NL" dirty="0"/>
              <a:t> look </a:t>
            </a:r>
            <a:r>
              <a:rPr lang="nl-NL" dirty="0" err="1"/>
              <a:t>anstract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remain</a:t>
            </a:r>
            <a:r>
              <a:rPr lang="nl-NL" dirty="0"/>
              <a:t> abstract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understandig</a:t>
            </a:r>
            <a:r>
              <a:rPr lang="nl-NL" dirty="0"/>
              <a:t> of SOLID is </a:t>
            </a:r>
            <a:r>
              <a:rPr lang="nl-NL" dirty="0" err="1"/>
              <a:t>not</a:t>
            </a:r>
            <a:r>
              <a:rPr lang="nl-NL" dirty="0"/>
              <a:t> a goal, but </a:t>
            </a:r>
            <a:r>
              <a:rPr lang="nl-NL" dirty="0" err="1"/>
              <a:t>let’s</a:t>
            </a:r>
            <a:r>
              <a:rPr lang="nl-NL" dirty="0"/>
              <a:t> go over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anyway</a:t>
            </a:r>
            <a:r>
              <a:rPr lang="nl-NL" dirty="0"/>
              <a:t>. </a:t>
            </a:r>
            <a:r>
              <a:rPr lang="nl-NL" dirty="0" err="1"/>
              <a:t>Some</a:t>
            </a:r>
            <a:r>
              <a:rPr lang="nl-NL" dirty="0"/>
              <a:t> of these </a:t>
            </a:r>
            <a:r>
              <a:rPr lang="nl-NL" dirty="0" err="1"/>
              <a:t>principles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Hexagonal</a:t>
            </a:r>
            <a:r>
              <a:rPr lang="nl-NL" dirty="0"/>
              <a:t> is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E7AF00E9-A49D-4007-B3B9-A3783809E505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966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Open Closed is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relying</a:t>
            </a:r>
            <a:r>
              <a:rPr lang="nl-NL" dirty="0"/>
              <a:t> on abstract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infinite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times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Open Closed </a:t>
            </a:r>
            <a:r>
              <a:rPr lang="nl-NL" dirty="0" err="1"/>
              <a:t>works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was set up </a:t>
            </a:r>
            <a:r>
              <a:rPr lang="nl-NL" dirty="0" err="1"/>
              <a:t>that</a:t>
            </a:r>
            <a:r>
              <a:rPr lang="nl-NL" dirty="0"/>
              <a:t> way.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extremely</a:t>
            </a:r>
            <a:r>
              <a:rPr lang="nl-NL" dirty="0"/>
              <a:t> </a:t>
            </a:r>
            <a:r>
              <a:rPr lang="nl-NL" dirty="0" err="1"/>
              <a:t>powerful</a:t>
            </a:r>
            <a:r>
              <a:rPr lang="nl-NL" dirty="0"/>
              <a:t>.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r>
              <a:rPr lang="nl-NL" dirty="0"/>
              <a:t> </a:t>
            </a:r>
            <a:r>
              <a:rPr lang="nl-NL" dirty="0" err="1"/>
              <a:t>knowing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won’t</a:t>
            </a:r>
            <a:r>
              <a:rPr lang="nl-NL" dirty="0"/>
              <a:t> introduce bugs (</a:t>
            </a:r>
            <a:r>
              <a:rPr lang="nl-NL" dirty="0" err="1"/>
              <a:t>unless</a:t>
            </a:r>
            <a:r>
              <a:rPr lang="nl-NL" dirty="0"/>
              <a:t> code </a:t>
            </a:r>
            <a:r>
              <a:rPr lang="nl-NL" dirty="0" err="1"/>
              <a:t>further</a:t>
            </a:r>
            <a:r>
              <a:rPr lang="nl-NL" dirty="0"/>
              <a:t> down </a:t>
            </a:r>
            <a:r>
              <a:rPr lang="nl-NL" dirty="0" err="1"/>
              <a:t>the</a:t>
            </a:r>
            <a:r>
              <a:rPr lang="nl-NL" dirty="0"/>
              <a:t> line has side-</a:t>
            </a:r>
            <a:r>
              <a:rPr lang="nl-NL" dirty="0" err="1"/>
              <a:t>effects</a:t>
            </a:r>
            <a:r>
              <a:rPr lang="nl-NL" dirty="0"/>
              <a:t>). </a:t>
            </a:r>
            <a:r>
              <a:rPr lang="nl-NL" dirty="0" err="1"/>
              <a:t>This</a:t>
            </a:r>
            <a:r>
              <a:rPr lang="nl-NL" dirty="0"/>
              <a:t> is (or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!) </a:t>
            </a:r>
            <a:r>
              <a:rPr lang="nl-NL" dirty="0" err="1"/>
              <a:t>easily</a:t>
            </a:r>
            <a:r>
              <a:rPr lang="nl-NL" dirty="0"/>
              <a:t> unit-</a:t>
            </a:r>
            <a:r>
              <a:rPr lang="nl-NL" dirty="0" err="1"/>
              <a:t>testable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526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nobrainer</a:t>
            </a:r>
            <a:r>
              <a:rPr lang="nl-NL" dirty="0"/>
              <a:t>,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completely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parent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15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nl-NL" dirty="0"/>
            </a:lvl1pPr>
          </a:lstStyle>
          <a:p>
            <a:pPr lvl="0" rtl="0">
              <a:lnSpc>
                <a:spcPct val="100000"/>
              </a:lnSpc>
            </a:pPr>
            <a:r>
              <a:rPr lang="nl-NL"/>
              <a:t>Klik om titel toe te voegen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6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22" name="Tijdelijke aanduiding voor inhoud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nl-NL" sz="1800">
                <a:solidFill>
                  <a:schemeClr val="tx1"/>
                </a:solidFill>
              </a:defRPr>
            </a:lvl1pPr>
            <a:lvl2pPr>
              <a:defRPr lang="nl-NL" sz="1200">
                <a:solidFill>
                  <a:schemeClr val="tx1"/>
                </a:solidFill>
              </a:defRPr>
            </a:lvl2pPr>
            <a:lvl3pPr>
              <a:defRPr lang="nl-NL" sz="1200">
                <a:solidFill>
                  <a:schemeClr val="tx1"/>
                </a:solidFill>
              </a:defRPr>
            </a:lvl3pPr>
            <a:lvl4pPr>
              <a:defRPr lang="nl-NL" sz="1200">
                <a:solidFill>
                  <a:schemeClr val="tx1"/>
                </a:solidFill>
              </a:defRPr>
            </a:lvl4pPr>
            <a:lvl5pPr>
              <a:defRPr lang="nl-NL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Vrije v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7" name="Vrije v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8" name="Vrije v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Vrije vorm: Vorm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Vrije vorm: Vorm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</p:grp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Vrije vorm: Vorm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e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nl-NL" sz="54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om afbeelding in te 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CBD12358-51D2-46B3-9BDE-DF29528B94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ondertitel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nl-NL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nl-NL" sz="2000"/>
            </a:lvl2pPr>
            <a:lvl3pPr marL="914400" indent="0" algn="ctr">
              <a:buNone/>
              <a:defRPr lang="nl-NL" sz="1800"/>
            </a:lvl3pPr>
            <a:lvl4pPr marL="1371600" indent="0" algn="ctr">
              <a:buNone/>
              <a:defRPr lang="nl-NL" sz="1600"/>
            </a:lvl4pPr>
            <a:lvl5pPr marL="1828800" indent="0" algn="ctr">
              <a:buNone/>
              <a:defRPr lang="nl-NL" sz="1600"/>
            </a:lvl5pPr>
            <a:lvl6pPr marL="2286000" indent="0" algn="ctr">
              <a:buNone/>
              <a:defRPr lang="nl-NL" sz="1600"/>
            </a:lvl6pPr>
            <a:lvl7pPr marL="2743200" indent="0" algn="ctr">
              <a:buNone/>
              <a:defRPr lang="nl-NL" sz="1600"/>
            </a:lvl7pPr>
            <a:lvl8pPr marL="3200400" indent="0" algn="ctr">
              <a:buNone/>
              <a:defRPr lang="nl-NL" sz="1600"/>
            </a:lvl8pPr>
            <a:lvl9pPr marL="3657600" indent="0" algn="ctr">
              <a:buNone/>
              <a:defRPr lang="nl-NL" sz="1600"/>
            </a:lvl9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Vrije v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2" name="Vrije v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3" name="Vrije v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8" name="Tijdelijke aanduiding voor afbeelding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nl-NL" sz="1800"/>
            </a:lvl1pPr>
          </a:lstStyle>
          <a:p>
            <a:pPr rtl="0"/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CBD12358-51D2-46B3-9BDE-DF29528B94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Vrije vorm: Vorm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Vrije vorm: Vorm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  <p:sp>
            <p:nvSpPr>
              <p:cNvPr id="11" name="Ova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</p:grp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Vrije vorm: Vorm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Vrije v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nl-NL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nl-NL" sz="1800">
                <a:solidFill>
                  <a:schemeClr val="tx1"/>
                </a:solidFill>
              </a:defRPr>
            </a:lvl1pPr>
            <a:lvl2pPr>
              <a:defRPr lang="nl-NL" sz="1200">
                <a:solidFill>
                  <a:schemeClr val="tx1"/>
                </a:solidFill>
              </a:defRPr>
            </a:lvl2pPr>
            <a:lvl3pPr>
              <a:defRPr lang="nl-NL" sz="1200">
                <a:solidFill>
                  <a:schemeClr val="tx1"/>
                </a:solidFill>
              </a:defRPr>
            </a:lvl3pPr>
            <a:lvl4pPr>
              <a:defRPr lang="nl-NL" sz="1200">
                <a:solidFill>
                  <a:schemeClr val="tx1"/>
                </a:solidFill>
              </a:defRPr>
            </a:lvl4pPr>
            <a:lvl5pPr>
              <a:defRPr lang="nl-NL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Vrije v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nl-NL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nl-NL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Vrije vorm: Vorm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15" name="Vrije vorm: Vorm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Vrije v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nl-NL" sz="1800">
                <a:solidFill>
                  <a:schemeClr val="tx1"/>
                </a:solidFill>
              </a:defRPr>
            </a:lvl1pPr>
            <a:lvl2pPr>
              <a:defRPr lang="nl-NL" sz="1800">
                <a:solidFill>
                  <a:schemeClr val="tx1"/>
                </a:solidFill>
              </a:defRPr>
            </a:lvl2pPr>
            <a:lvl3pPr>
              <a:defRPr lang="nl-NL" sz="1800">
                <a:solidFill>
                  <a:schemeClr val="tx1"/>
                </a:solidFill>
              </a:defRPr>
            </a:lvl3pPr>
            <a:lvl4pPr>
              <a:defRPr lang="nl-NL" sz="1800">
                <a:solidFill>
                  <a:schemeClr val="tx1"/>
                </a:solidFill>
              </a:defRPr>
            </a:lvl4pPr>
            <a:lvl5pPr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nl-NL" sz="1800">
                <a:solidFill>
                  <a:schemeClr val="tx1"/>
                </a:solidFill>
              </a:defRPr>
            </a:lvl1pPr>
            <a:lvl2pPr>
              <a:defRPr lang="nl-NL" sz="1800">
                <a:solidFill>
                  <a:schemeClr val="tx1"/>
                </a:solidFill>
              </a:defRPr>
            </a:lvl2pPr>
            <a:lvl3pPr>
              <a:defRPr lang="nl-NL" sz="1800">
                <a:solidFill>
                  <a:schemeClr val="tx1"/>
                </a:solidFill>
              </a:defRPr>
            </a:lvl3pPr>
            <a:lvl4pPr>
              <a:defRPr lang="nl-NL" sz="1800">
                <a:solidFill>
                  <a:schemeClr val="tx1"/>
                </a:solidFill>
              </a:defRPr>
            </a:lvl4pPr>
            <a:lvl5pPr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nl-NL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nl-NL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om afbeelding in te voegen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Vrije vorm: Vorm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Vrije v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nl-NL" sz="64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nl-NL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nl-NL" sz="2000"/>
            </a:lvl2pPr>
            <a:lvl3pPr marL="914400" indent="0" algn="ctr">
              <a:buNone/>
              <a:defRPr lang="nl-NL" sz="1800"/>
            </a:lvl3pPr>
            <a:lvl4pPr marL="1371600" indent="0" algn="ctr">
              <a:buNone/>
              <a:defRPr lang="nl-NL" sz="1600"/>
            </a:lvl4pPr>
            <a:lvl5pPr marL="1828800" indent="0" algn="ctr">
              <a:buNone/>
              <a:defRPr lang="nl-NL" sz="1600"/>
            </a:lvl5pPr>
            <a:lvl6pPr marL="2286000" indent="0" algn="ctr">
              <a:buNone/>
              <a:defRPr lang="nl-NL" sz="1600"/>
            </a:lvl6pPr>
            <a:lvl7pPr marL="2743200" indent="0" algn="ctr">
              <a:buNone/>
              <a:defRPr lang="nl-NL" sz="1600"/>
            </a:lvl7pPr>
            <a:lvl8pPr marL="3200400" indent="0" algn="ctr">
              <a:buNone/>
              <a:defRPr lang="nl-NL" sz="1600"/>
            </a:lvl8pPr>
            <a:lvl9pPr marL="3657600" indent="0" algn="ctr">
              <a:buNone/>
              <a:defRPr lang="nl-NL" sz="1600"/>
            </a:lvl9pPr>
          </a:lstStyle>
          <a:p>
            <a:pPr rtl="0"/>
            <a:r>
              <a:rPr lang="nl-NL"/>
              <a:t>Klik om subtitel toe te voegen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9" name="Vrije v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Vrije v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nl-NL"/>
            </a:defPPr>
          </a:lstStyle>
          <a:p>
            <a:pPr lvl="0" rtl="0">
              <a:lnSpc>
                <a:spcPct val="100000"/>
              </a:lnSpc>
            </a:pPr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nl-NL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nl-NL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nl-NL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704" r:id="rId6"/>
    <p:sldLayoutId id="2147483688" r:id="rId7"/>
    <p:sldLayoutId id="2147483686" r:id="rId8"/>
    <p:sldLayoutId id="2147483685" r:id="rId9"/>
    <p:sldLayoutId id="2147483705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nl-NL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  <a:noFill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r>
              <a:rPr lang="nl-NL" dirty="0" err="1"/>
              <a:t>Hexagonal</a:t>
            </a:r>
            <a:r>
              <a:rPr lang="nl-NL" dirty="0"/>
              <a:t>* Architecture**</a:t>
            </a:r>
            <a:br>
              <a:rPr lang="nl-NL" dirty="0"/>
            </a:br>
            <a:r>
              <a:rPr lang="nl-NL" dirty="0"/>
              <a:t>***</a:t>
            </a:r>
            <a:br>
              <a:rPr lang="nl-NL" dirty="0"/>
            </a:br>
            <a:br>
              <a:rPr lang="nl-NL" dirty="0"/>
            </a:br>
            <a:br>
              <a:rPr lang="nl-NL" sz="2400" dirty="0"/>
            </a:br>
            <a:r>
              <a:rPr lang="nl-NL" sz="2400" dirty="0"/>
              <a:t>*    or </a:t>
            </a:r>
            <a:r>
              <a:rPr lang="nl-NL" sz="2400" dirty="0" err="1"/>
              <a:t>ports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adapters</a:t>
            </a:r>
            <a:br>
              <a:rPr lang="nl-NL" dirty="0"/>
            </a:br>
            <a:r>
              <a:rPr lang="nl-NL" sz="2400" dirty="0"/>
              <a:t>**  </a:t>
            </a:r>
            <a:r>
              <a:rPr lang="nl-NL" sz="900" dirty="0"/>
              <a:t> </a:t>
            </a:r>
            <a:r>
              <a:rPr lang="nl-NL" sz="2400" dirty="0"/>
              <a:t>or design </a:t>
            </a:r>
            <a:r>
              <a:rPr lang="nl-NL" sz="2400" dirty="0" err="1"/>
              <a:t>pattern</a:t>
            </a:r>
            <a:br>
              <a:rPr lang="nl-NL" sz="2400" dirty="0"/>
            </a:br>
            <a:r>
              <a:rPr lang="nl-NL" sz="2400" dirty="0"/>
              <a:t>*** or </a:t>
            </a:r>
            <a:r>
              <a:rPr lang="nl-NL" sz="2400" dirty="0" err="1"/>
              <a:t>maintainable</a:t>
            </a:r>
            <a:r>
              <a:rPr lang="nl-NL" sz="2400" dirty="0"/>
              <a:t> code</a:t>
            </a:r>
            <a:endParaRPr lang="nl-NL" dirty="0"/>
          </a:p>
        </p:txBody>
      </p:sp>
      <p:pic>
        <p:nvPicPr>
          <p:cNvPr id="8" name="Tijdelijke aanduiding voor afbeelding 13" descr="Digitale achtergrond van gegevenspunten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0"/>
            <a:ext cx="6267450" cy="6858000"/>
          </a:xfr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BE34-8E99-2236-4EF1-733B035F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Liskov</a:t>
            </a:r>
            <a:r>
              <a:rPr lang="en-GB" dirty="0"/>
              <a:t> Substitution Principle</a:t>
            </a:r>
            <a:endParaRPr lang="nl-NL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FEC5CDE-1E66-7D06-CA9A-0CA357554B8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50862" y="2571506"/>
            <a:ext cx="5444824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FileStorage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nl-NL" altLang="nl-NL" sz="16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System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println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Saving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disk: "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ReadOnlyFileStorage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extends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FileStorage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lang="nl-NL" altLang="nl-NL" sz="16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System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println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"Read-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only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mode — data NOT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saved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!"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69D6540-25F8-8B5E-EE7B-3A1639150378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6205540" y="2433007"/>
            <a:ext cx="5536965" cy="332398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lang="nl-NL" altLang="nl-NL" sz="1400" dirty="0">
                <a:solidFill>
                  <a:srgbClr val="BCBEC4"/>
                </a:solidFill>
                <a:latin typeface="JetBrains Mono"/>
              </a:rPr>
              <a:t>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save(</a:t>
            </a:r>
            <a:r>
              <a:rPr lang="nl-NL" altLang="nl-NL" sz="1400" dirty="0">
                <a:solidFill>
                  <a:srgbClr val="BCBEC4"/>
                </a:solidFill>
                <a:latin typeface="JetBrains Mono"/>
              </a:rPr>
              <a:t>String </a:t>
            </a:r>
            <a:r>
              <a:rPr lang="nl-NL" altLang="nl-NL" sz="1400" dirty="0">
                <a:solidFill>
                  <a:srgbClr val="C77DBB"/>
                </a:solidFill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Storage 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lang="nl-NL" altLang="nl-NL" sz="14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System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println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Saving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disk: "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ReadOnlyStorage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nl-NL" altLang="nl-NL" sz="1400" dirty="0">
                <a:solidFill>
                  <a:srgbClr val="BCBEC4"/>
                </a:solidFill>
                <a:latin typeface="JetBrains Mono"/>
              </a:rPr>
              <a:t>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lang="nl-NL" altLang="nl-NL" sz="14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</a:t>
            </a:r>
            <a:r>
              <a:rPr lang="nl-NL" altLang="nl-NL" sz="1400" dirty="0" err="1">
                <a:solidFill>
                  <a:srgbClr val="CF8E6D"/>
                </a:solidFill>
                <a:latin typeface="JetBrains Mono"/>
              </a:rPr>
              <a:t>throw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new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UnsupportedOperationException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"Storage is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read-only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A8D7-F963-92E9-E089-EA1C0F04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 Segregation principle</a:t>
            </a:r>
            <a:endParaRPr lang="nl-N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956E9-A952-3A22-2AAF-1CD7B898C90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51652" y="2591652"/>
            <a:ext cx="4395755" cy="28623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Worker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Robot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Worker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work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eat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robots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don’t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eat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!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999A49-1C4B-FF3F-D8BD-D897ED7387CE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639243" y="1945321"/>
            <a:ext cx="5803961" cy="415498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 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 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Robot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24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work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Human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work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eat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7DE3-23D9-771D-79AC-7F5605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 is </a:t>
            </a:r>
            <a:r>
              <a:rPr lang="nl-NL" dirty="0" err="1"/>
              <a:t>for</a:t>
            </a:r>
            <a:r>
              <a:rPr lang="nl-NL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24F1E-B3FE-F740-49A0-B6629298B0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43037-8C76-0208-67EE-7BDA42D589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91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8FF86C-1054-DA8E-631A-72E74D3E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77" y="508635"/>
            <a:ext cx="3019846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F4E1-DE1E-1B32-8C3C-90E3EC9E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5E0C-E32D-EF1A-9199-1C8ABBD06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82CFB-1B15-78E8-D4AA-41894E165EE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 descr="A drawing of arrows in a hexagon shape&#10;&#10;AI-generated content may be incorrect.">
            <a:extLst>
              <a:ext uri="{FF2B5EF4-FFF2-40B4-BE49-F238E27FC236}">
                <a16:creationId xmlns:a16="http://schemas.microsoft.com/office/drawing/2014/main" id="{28CBA96D-11D0-A922-9282-950D6DAD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33" b="2111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9957-6A30-1509-2BC3-8B3B07E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4CC794-6252-1544-AAA8-0C813E72E7A6}"/>
              </a:ext>
            </a:extLst>
          </p:cNvPr>
          <p:cNvSpPr/>
          <p:nvPr/>
        </p:nvSpPr>
        <p:spPr>
          <a:xfrm>
            <a:off x="5350042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CF56ED-65F3-7220-53B8-795E0087D0B3}"/>
              </a:ext>
            </a:extLst>
          </p:cNvPr>
          <p:cNvSpPr/>
          <p:nvPr/>
        </p:nvSpPr>
        <p:spPr>
          <a:xfrm>
            <a:off x="2578768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85115D-3CE7-7004-199F-5B4688320961}"/>
              </a:ext>
            </a:extLst>
          </p:cNvPr>
          <p:cNvSpPr/>
          <p:nvPr/>
        </p:nvSpPr>
        <p:spPr>
          <a:xfrm>
            <a:off x="8121316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7190161-3E4C-D880-D2AC-04E965589557}"/>
              </a:ext>
            </a:extLst>
          </p:cNvPr>
          <p:cNvSpPr/>
          <p:nvPr/>
        </p:nvSpPr>
        <p:spPr>
          <a:xfrm rot="16200000">
            <a:off x="4460694" y="278931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30B068-73B9-6C5A-D541-B20486F5EF2B}"/>
              </a:ext>
            </a:extLst>
          </p:cNvPr>
          <p:cNvSpPr/>
          <p:nvPr/>
        </p:nvSpPr>
        <p:spPr>
          <a:xfrm rot="16200000">
            <a:off x="7231967" y="278931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D3F1F-F9F9-994D-CD0A-D982EDA8BCA4}"/>
              </a:ext>
            </a:extLst>
          </p:cNvPr>
          <p:cNvSpPr txBox="1"/>
          <p:nvPr/>
        </p:nvSpPr>
        <p:spPr>
          <a:xfrm>
            <a:off x="6926804" y="2809995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2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77F6-8FD7-2C8C-6C54-B66CDE97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3FBD-8E11-6627-025C-F2282623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C41230-E882-1A78-C648-5EE016A3E737}"/>
              </a:ext>
            </a:extLst>
          </p:cNvPr>
          <p:cNvSpPr/>
          <p:nvPr/>
        </p:nvSpPr>
        <p:spPr>
          <a:xfrm>
            <a:off x="5350042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212C43-8E6F-90B6-1407-7C86232D6F1A}"/>
              </a:ext>
            </a:extLst>
          </p:cNvPr>
          <p:cNvSpPr/>
          <p:nvPr/>
        </p:nvSpPr>
        <p:spPr>
          <a:xfrm>
            <a:off x="2578768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3EC4D6-F60A-39FA-8A66-1470E7727652}"/>
              </a:ext>
            </a:extLst>
          </p:cNvPr>
          <p:cNvSpPr/>
          <p:nvPr/>
        </p:nvSpPr>
        <p:spPr>
          <a:xfrm>
            <a:off x="8121316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C7D955-BCC8-B233-6F2B-5F217F6378D4}"/>
              </a:ext>
            </a:extLst>
          </p:cNvPr>
          <p:cNvSpPr/>
          <p:nvPr/>
        </p:nvSpPr>
        <p:spPr>
          <a:xfrm rot="16200000">
            <a:off x="4460694" y="278931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80EEC22-9C0B-4636-FB95-35814D818277}"/>
              </a:ext>
            </a:extLst>
          </p:cNvPr>
          <p:cNvSpPr/>
          <p:nvPr/>
        </p:nvSpPr>
        <p:spPr>
          <a:xfrm rot="5400000">
            <a:off x="7231967" y="278931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F1F6E-DC4B-814D-05CD-6F82B5F372C3}"/>
              </a:ext>
            </a:extLst>
          </p:cNvPr>
          <p:cNvSpPr/>
          <p:nvPr/>
        </p:nvSpPr>
        <p:spPr>
          <a:xfrm>
            <a:off x="4884820" y="2180720"/>
            <a:ext cx="2370221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AD680-0EDF-D66A-07F9-7BE000044066}"/>
              </a:ext>
            </a:extLst>
          </p:cNvPr>
          <p:cNvSpPr txBox="1"/>
          <p:nvPr/>
        </p:nvSpPr>
        <p:spPr>
          <a:xfrm>
            <a:off x="6900737" y="2809996"/>
            <a:ext cx="126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31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AA8E-A99B-3DC1-131F-545DC5F2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BA-96DE-5B6B-5709-4718E5C4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9F601-8A23-1750-306D-639F299DA2DC}"/>
              </a:ext>
            </a:extLst>
          </p:cNvPr>
          <p:cNvSpPr/>
          <p:nvPr/>
        </p:nvSpPr>
        <p:spPr>
          <a:xfrm>
            <a:off x="407068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AD234-68B3-B934-C3CB-50DAAC7A023A}"/>
              </a:ext>
            </a:extLst>
          </p:cNvPr>
          <p:cNvSpPr/>
          <p:nvPr/>
        </p:nvSpPr>
        <p:spPr>
          <a:xfrm>
            <a:off x="1299408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FA97B3-9F90-9CCF-F4B4-CB1A1F23E764}"/>
              </a:ext>
            </a:extLst>
          </p:cNvPr>
          <p:cNvSpPr/>
          <p:nvPr/>
        </p:nvSpPr>
        <p:spPr>
          <a:xfrm>
            <a:off x="961323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7956B0C-4ADD-84CF-0175-B02CCFB19453}"/>
              </a:ext>
            </a:extLst>
          </p:cNvPr>
          <p:cNvSpPr/>
          <p:nvPr/>
        </p:nvSpPr>
        <p:spPr>
          <a:xfrm rot="16200000">
            <a:off x="3181334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292FDC-91F3-9C89-1A47-7E92A9CB3832}"/>
              </a:ext>
            </a:extLst>
          </p:cNvPr>
          <p:cNvSpPr/>
          <p:nvPr/>
        </p:nvSpPr>
        <p:spPr>
          <a:xfrm rot="5400000">
            <a:off x="8723883" y="281035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A4E794-BF3C-C31F-AD1C-4B748621CF00}"/>
              </a:ext>
            </a:extLst>
          </p:cNvPr>
          <p:cNvSpPr/>
          <p:nvPr/>
        </p:nvSpPr>
        <p:spPr>
          <a:xfrm>
            <a:off x="6841957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 Interface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716033F-85BC-6CCD-79D6-5A1FD38FE179}"/>
              </a:ext>
            </a:extLst>
          </p:cNvPr>
          <p:cNvSpPr/>
          <p:nvPr/>
        </p:nvSpPr>
        <p:spPr>
          <a:xfrm rot="16200000">
            <a:off x="5952609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7657B-A531-962B-7228-278E340F1199}"/>
              </a:ext>
            </a:extLst>
          </p:cNvPr>
          <p:cNvSpPr/>
          <p:nvPr/>
        </p:nvSpPr>
        <p:spPr>
          <a:xfrm>
            <a:off x="3765884" y="2180720"/>
            <a:ext cx="4914900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DB042-4563-CDD6-306A-3AA2932FC0CF}"/>
              </a:ext>
            </a:extLst>
          </p:cNvPr>
          <p:cNvSpPr txBox="1"/>
          <p:nvPr/>
        </p:nvSpPr>
        <p:spPr>
          <a:xfrm>
            <a:off x="5643688" y="2860283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272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8A795-B519-9626-3736-D6F6C6E4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E1B3-61AA-38CC-4956-1BBF50D8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4D1484-44BE-8E6B-C416-873D71EC4876}"/>
              </a:ext>
            </a:extLst>
          </p:cNvPr>
          <p:cNvSpPr/>
          <p:nvPr/>
        </p:nvSpPr>
        <p:spPr>
          <a:xfrm>
            <a:off x="407068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D0490A-1628-8440-5DC1-942C08B75D54}"/>
              </a:ext>
            </a:extLst>
          </p:cNvPr>
          <p:cNvSpPr/>
          <p:nvPr/>
        </p:nvSpPr>
        <p:spPr>
          <a:xfrm>
            <a:off x="1299408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4E96B3-9DA4-D436-C500-D19CDC97C9E8}"/>
              </a:ext>
            </a:extLst>
          </p:cNvPr>
          <p:cNvSpPr/>
          <p:nvPr/>
        </p:nvSpPr>
        <p:spPr>
          <a:xfrm>
            <a:off x="961323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Adapter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D21980-1D35-C043-4D5F-15C1988432CB}"/>
              </a:ext>
            </a:extLst>
          </p:cNvPr>
          <p:cNvSpPr/>
          <p:nvPr/>
        </p:nvSpPr>
        <p:spPr>
          <a:xfrm rot="16200000">
            <a:off x="3181334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7F3E139-33B9-EC8A-3BA0-EAD36333DA17}"/>
              </a:ext>
            </a:extLst>
          </p:cNvPr>
          <p:cNvSpPr/>
          <p:nvPr/>
        </p:nvSpPr>
        <p:spPr>
          <a:xfrm rot="5400000">
            <a:off x="8723883" y="281035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D9242E-2189-5C27-47A4-A34B342C9F81}"/>
              </a:ext>
            </a:extLst>
          </p:cNvPr>
          <p:cNvSpPr/>
          <p:nvPr/>
        </p:nvSpPr>
        <p:spPr>
          <a:xfrm>
            <a:off x="6841957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Port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BEC977-2B0C-FA0D-33B9-BB36A8A83DE4}"/>
              </a:ext>
            </a:extLst>
          </p:cNvPr>
          <p:cNvSpPr/>
          <p:nvPr/>
        </p:nvSpPr>
        <p:spPr>
          <a:xfrm rot="16200000">
            <a:off x="5952609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D98E3-899E-005C-66D9-C8EF2693FC9E}"/>
              </a:ext>
            </a:extLst>
          </p:cNvPr>
          <p:cNvSpPr/>
          <p:nvPr/>
        </p:nvSpPr>
        <p:spPr>
          <a:xfrm>
            <a:off x="3765884" y="2180720"/>
            <a:ext cx="4914900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9D289-2D36-41AB-05E1-2A3301EA488F}"/>
              </a:ext>
            </a:extLst>
          </p:cNvPr>
          <p:cNvSpPr txBox="1"/>
          <p:nvPr/>
        </p:nvSpPr>
        <p:spPr>
          <a:xfrm>
            <a:off x="5643688" y="2860283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17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887A4-F5B0-72B5-9B22-FE9918A59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741A-50F7-9E6C-4210-A62B8AF4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Centric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370C9A-FE8B-CE50-1031-28C37595BDE7}"/>
              </a:ext>
            </a:extLst>
          </p:cNvPr>
          <p:cNvSpPr/>
          <p:nvPr/>
        </p:nvSpPr>
        <p:spPr>
          <a:xfrm>
            <a:off x="533600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79377A-1AFC-6BF8-E719-EC091ABB85C4}"/>
              </a:ext>
            </a:extLst>
          </p:cNvPr>
          <p:cNvSpPr/>
          <p:nvPr/>
        </p:nvSpPr>
        <p:spPr>
          <a:xfrm>
            <a:off x="14237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Adapter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C0BB3C-F0FF-F85E-CCD9-7A51F85D4F66}"/>
              </a:ext>
            </a:extLst>
          </p:cNvPr>
          <p:cNvSpPr/>
          <p:nvPr/>
        </p:nvSpPr>
        <p:spPr>
          <a:xfrm>
            <a:off x="10557711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Adapter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5DF3CAB-EFA8-6E60-F3D7-1E080612EF29}"/>
              </a:ext>
            </a:extLst>
          </p:cNvPr>
          <p:cNvSpPr/>
          <p:nvPr/>
        </p:nvSpPr>
        <p:spPr>
          <a:xfrm rot="16200000">
            <a:off x="2024299" y="2831400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9585A7-8756-0B38-E2AC-0172A5E1EC8C}"/>
              </a:ext>
            </a:extLst>
          </p:cNvPr>
          <p:cNvSpPr/>
          <p:nvPr/>
        </p:nvSpPr>
        <p:spPr>
          <a:xfrm rot="5400000">
            <a:off x="9668362" y="283139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F4D5A0-08DF-B17F-DB77-44E6C274E1B5}"/>
              </a:ext>
            </a:extLst>
          </p:cNvPr>
          <p:cNvSpPr/>
          <p:nvPr/>
        </p:nvSpPr>
        <p:spPr>
          <a:xfrm>
            <a:off x="7786436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Port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25870-C702-D832-0DED-F0E1684089BF}"/>
              </a:ext>
            </a:extLst>
          </p:cNvPr>
          <p:cNvSpPr/>
          <p:nvPr/>
        </p:nvSpPr>
        <p:spPr>
          <a:xfrm rot="16200000">
            <a:off x="7057509" y="2991821"/>
            <a:ext cx="499339" cy="95851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840C1-EBC2-BCBB-81B5-97C87BC431C5}"/>
              </a:ext>
            </a:extLst>
          </p:cNvPr>
          <p:cNvSpPr/>
          <p:nvPr/>
        </p:nvSpPr>
        <p:spPr>
          <a:xfrm>
            <a:off x="2574758" y="2201761"/>
            <a:ext cx="7050505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A0EFDE-4BC9-9347-2FB4-8D4D703CB3E5}"/>
              </a:ext>
            </a:extLst>
          </p:cNvPr>
          <p:cNvSpPr/>
          <p:nvPr/>
        </p:nvSpPr>
        <p:spPr>
          <a:xfrm>
            <a:off x="2918535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Port</a:t>
            </a:r>
            <a:endParaRPr lang="nl-NL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5AFF31E-708D-5495-FDF8-981AC0F2EE95}"/>
              </a:ext>
            </a:extLst>
          </p:cNvPr>
          <p:cNvSpPr/>
          <p:nvPr/>
        </p:nvSpPr>
        <p:spPr>
          <a:xfrm rot="5400000">
            <a:off x="4623556" y="3008303"/>
            <a:ext cx="499339" cy="9255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72BD3-23B3-C71E-2B7A-F15B7BC5DF2C}"/>
              </a:ext>
            </a:extLst>
          </p:cNvPr>
          <p:cNvSpPr txBox="1"/>
          <p:nvPr/>
        </p:nvSpPr>
        <p:spPr>
          <a:xfrm>
            <a:off x="5632571" y="220176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263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6">
                <a:lumMod val="50000"/>
              </a:schemeClr>
            </a:gs>
            <a:gs pos="93000">
              <a:schemeClr val="accent6">
                <a:lumMod val="60000"/>
                <a:lumOff val="40000"/>
              </a:schemeClr>
            </a:gs>
            <a:gs pos="42000">
              <a:schemeClr val="accent6">
                <a:lumMod val="75000"/>
              </a:schemeClr>
            </a:gs>
            <a:gs pos="100000">
              <a:schemeClr val="bg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itle 1">
            <a:extLst>
              <a:ext uri="{FF2B5EF4-FFF2-40B4-BE49-F238E27FC236}">
                <a16:creationId xmlns:a16="http://schemas.microsoft.com/office/drawing/2014/main" id="{3ED142B4-5435-82E5-1509-93CA4CA9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96900"/>
            <a:ext cx="4159160" cy="3155900"/>
          </a:xfrm>
        </p:spPr>
        <p:txBody>
          <a:bodyPr/>
          <a:lstStyle/>
          <a:p>
            <a:r>
              <a:rPr lang="en-US" dirty="0"/>
              <a:t>Randy Vroegop</a:t>
            </a:r>
          </a:p>
        </p:txBody>
      </p:sp>
      <p:sp>
        <p:nvSpPr>
          <p:cNvPr id="1039" name="Subtitle 2">
            <a:extLst>
              <a:ext uri="{FF2B5EF4-FFF2-40B4-BE49-F238E27FC236}">
                <a16:creationId xmlns:a16="http://schemas.microsoft.com/office/drawing/2014/main" id="{A9B1890E-2A1E-45D4-A718-14D160A8B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3505200"/>
            <a:ext cx="4159160" cy="2352356"/>
          </a:xfrm>
        </p:spPr>
        <p:txBody>
          <a:bodyPr/>
          <a:lstStyle/>
          <a:p>
            <a:r>
              <a:rPr lang="en-US" dirty="0"/>
              <a:t>Software Engineer</a:t>
            </a:r>
          </a:p>
        </p:txBody>
      </p:sp>
      <p:pic>
        <p:nvPicPr>
          <p:cNvPr id="1032" name="Picture 8" descr="Randy Vroegop">
            <a:extLst>
              <a:ext uri="{FF2B5EF4-FFF2-40B4-BE49-F238E27FC236}">
                <a16:creationId xmlns:a16="http://schemas.microsoft.com/office/drawing/2014/main" id="{7F52AA22-D016-A5F5-11F7-495AFD3F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286" y="499955"/>
            <a:ext cx="939319" cy="939319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rgbClr val="FFFFFF"/>
          </a:solidFill>
        </p:spPr>
      </p:pic>
      <p:pic>
        <p:nvPicPr>
          <p:cNvPr id="1034" name="Picture 10" descr="Logo van ING Nederland">
            <a:extLst>
              <a:ext uri="{FF2B5EF4-FFF2-40B4-BE49-F238E27FC236}">
                <a16:creationId xmlns:a16="http://schemas.microsoft.com/office/drawing/2014/main" id="{0A6F79FA-B4B0-A273-6BAC-AC9337DB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711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van Hogeschool Rotterdam">
            <a:extLst>
              <a:ext uri="{FF2B5EF4-FFF2-40B4-BE49-F238E27FC236}">
                <a16:creationId xmlns:a16="http://schemas.microsoft.com/office/drawing/2014/main" id="{67A4561A-4BBF-C456-6596-D3CE08CB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18" y="73893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van Aegon Nederland">
            <a:extLst>
              <a:ext uri="{FF2B5EF4-FFF2-40B4-BE49-F238E27FC236}">
                <a16:creationId xmlns:a16="http://schemas.microsoft.com/office/drawing/2014/main" id="{5CAA19E6-C439-137D-2D15-FE2E7B5E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4392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van BDR Thermea Group">
            <a:extLst>
              <a:ext uri="{FF2B5EF4-FFF2-40B4-BE49-F238E27FC236}">
                <a16:creationId xmlns:a16="http://schemas.microsoft.com/office/drawing/2014/main" id="{E53CBB62-36BF-D61E-2B73-5E3CED2C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18" y="223305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ogo van Xedule">
            <a:extLst>
              <a:ext uri="{FF2B5EF4-FFF2-40B4-BE49-F238E27FC236}">
                <a16:creationId xmlns:a16="http://schemas.microsoft.com/office/drawing/2014/main" id="{9BECC32A-4A7C-4BD7-1E2D-4E127065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0289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 van Stichting Roparun">
            <a:extLst>
              <a:ext uri="{FF2B5EF4-FFF2-40B4-BE49-F238E27FC236}">
                <a16:creationId xmlns:a16="http://schemas.microsoft.com/office/drawing/2014/main" id="{9E51A973-3E93-3004-1C69-E49F5DED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18" y="379897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go van Ctac">
            <a:extLst>
              <a:ext uri="{FF2B5EF4-FFF2-40B4-BE49-F238E27FC236}">
                <a16:creationId xmlns:a16="http://schemas.microsoft.com/office/drawing/2014/main" id="{DA3D832B-12FA-245A-A751-06984A8B1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60019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Logo van OHRA">
            <a:extLst>
              <a:ext uri="{FF2B5EF4-FFF2-40B4-BE49-F238E27FC236}">
                <a16:creationId xmlns:a16="http://schemas.microsoft.com/office/drawing/2014/main" id="{7A8C6454-49DF-B2F7-9D88-831A5B7A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7" y="536489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 van Konecranes">
            <a:extLst>
              <a:ext uri="{FF2B5EF4-FFF2-40B4-BE49-F238E27FC236}">
                <a16:creationId xmlns:a16="http://schemas.microsoft.com/office/drawing/2014/main" id="{6867F057-8A5D-CD50-A86A-9914A35D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14" y="6335629"/>
            <a:ext cx="522371" cy="5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7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FA26-BB7A-C4B2-E400-E691318E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C4C-FD17-EB50-9C8C-C81A86A8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Ports and Adapters AKA Hexagonal Architecture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89B68D-2E1A-FC4D-288B-1DAD3568B159}"/>
              </a:ext>
            </a:extLst>
          </p:cNvPr>
          <p:cNvSpPr/>
          <p:nvPr/>
        </p:nvSpPr>
        <p:spPr>
          <a:xfrm>
            <a:off x="533600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7D165C-CAB6-63ED-7EE8-A10F38B773D0}"/>
              </a:ext>
            </a:extLst>
          </p:cNvPr>
          <p:cNvSpPr/>
          <p:nvPr/>
        </p:nvSpPr>
        <p:spPr>
          <a:xfrm>
            <a:off x="14237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Adapter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C2B655-07B2-4D6F-A09C-1C02F10232A2}"/>
              </a:ext>
            </a:extLst>
          </p:cNvPr>
          <p:cNvSpPr/>
          <p:nvPr/>
        </p:nvSpPr>
        <p:spPr>
          <a:xfrm>
            <a:off x="10557711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Adapter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97CDBD-D7E9-EA66-0050-3624C222A5CC}"/>
              </a:ext>
            </a:extLst>
          </p:cNvPr>
          <p:cNvSpPr/>
          <p:nvPr/>
        </p:nvSpPr>
        <p:spPr>
          <a:xfrm rot="16200000">
            <a:off x="2024299" y="2831400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309418D-7905-239C-7CBE-1821F7BBF57E}"/>
              </a:ext>
            </a:extLst>
          </p:cNvPr>
          <p:cNvSpPr/>
          <p:nvPr/>
        </p:nvSpPr>
        <p:spPr>
          <a:xfrm rot="5400000">
            <a:off x="9668362" y="283139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66B8B4-2DB6-258C-1C80-9DF36418EB0B}"/>
              </a:ext>
            </a:extLst>
          </p:cNvPr>
          <p:cNvSpPr/>
          <p:nvPr/>
        </p:nvSpPr>
        <p:spPr>
          <a:xfrm>
            <a:off x="7786436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Port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CC21629-BA3D-BEC1-A7D6-0002A649E4D7}"/>
              </a:ext>
            </a:extLst>
          </p:cNvPr>
          <p:cNvSpPr/>
          <p:nvPr/>
        </p:nvSpPr>
        <p:spPr>
          <a:xfrm rot="16200000">
            <a:off x="7057509" y="2991821"/>
            <a:ext cx="499339" cy="95851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AA5BF-7AFE-AC7B-B4C5-B71107AF6F36}"/>
              </a:ext>
            </a:extLst>
          </p:cNvPr>
          <p:cNvSpPr/>
          <p:nvPr/>
        </p:nvSpPr>
        <p:spPr>
          <a:xfrm>
            <a:off x="2574758" y="2201761"/>
            <a:ext cx="7050505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9D6799-64DC-0A23-F7A9-BE4140D453D8}"/>
              </a:ext>
            </a:extLst>
          </p:cNvPr>
          <p:cNvSpPr/>
          <p:nvPr/>
        </p:nvSpPr>
        <p:spPr>
          <a:xfrm>
            <a:off x="2918535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Port</a:t>
            </a:r>
            <a:endParaRPr lang="nl-NL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C75CD13-7F55-A6F9-C1F7-90E7508E9393}"/>
              </a:ext>
            </a:extLst>
          </p:cNvPr>
          <p:cNvSpPr/>
          <p:nvPr/>
        </p:nvSpPr>
        <p:spPr>
          <a:xfrm rot="5400000">
            <a:off x="4623556" y="3008303"/>
            <a:ext cx="499339" cy="9255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F2DAF-D773-43F3-F6AF-BE4532C5B8E6}"/>
              </a:ext>
            </a:extLst>
          </p:cNvPr>
          <p:cNvSpPr txBox="1"/>
          <p:nvPr/>
        </p:nvSpPr>
        <p:spPr>
          <a:xfrm>
            <a:off x="5632571" y="220176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49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DD7A-C021-95B5-2BDE-88A5041F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maintained</a:t>
            </a:r>
            <a:r>
              <a:rPr lang="nl-NL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AE768-7762-E266-5642-1FB79AF23A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D9485-CBE9-5E0F-2059-B179E0C3A8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554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5AE83E1-3A04-0454-DD6F-376503C4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EEC9D00-19AA-9431-045C-A3928BD74E5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704777060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72C97C6F-5862-03D7-BB90-EB3CDE453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573224-D85E-0B91-F927-337E250CF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4621" y="2677026"/>
            <a:ext cx="4593056" cy="30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6261ED9-BF47-6247-8A45-B60BD21DD5EF}"/>
              </a:ext>
            </a:extLst>
          </p:cNvPr>
          <p:cNvSpPr/>
          <p:nvPr/>
        </p:nvSpPr>
        <p:spPr>
          <a:xfrm>
            <a:off x="7795274" y="28575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D7F6A45-12BD-C087-0AE6-14C78BDFFA2B}"/>
              </a:ext>
            </a:extLst>
          </p:cNvPr>
          <p:cNvSpPr/>
          <p:nvPr/>
        </p:nvSpPr>
        <p:spPr>
          <a:xfrm>
            <a:off x="7788464" y="2857500"/>
            <a:ext cx="2855268" cy="806450"/>
          </a:xfrm>
          <a:prstGeom prst="roundRect">
            <a:avLst/>
          </a:prstGeom>
          <a:ln w="127000" cap="rnd">
            <a:solidFill>
              <a:schemeClr val="tx2">
                <a:lumMod val="20000"/>
                <a:lumOff val="8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52962B-F607-0AE8-F236-8AF545257551}"/>
              </a:ext>
            </a:extLst>
          </p:cNvPr>
          <p:cNvSpPr txBox="1"/>
          <p:nvPr/>
        </p:nvSpPr>
        <p:spPr>
          <a:xfrm>
            <a:off x="1080190" y="24765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endParaRPr lang="nl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0564D3-D5DD-4080-8440-3D1ABF060F97}"/>
              </a:ext>
            </a:extLst>
          </p:cNvPr>
          <p:cNvSpPr txBox="1"/>
          <p:nvPr/>
        </p:nvSpPr>
        <p:spPr>
          <a:xfrm>
            <a:off x="7788464" y="24765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Hexagonal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endParaRPr lang="nl-NL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71B530-73EE-44F0-DC84-6A9CC250D37A}"/>
              </a:ext>
            </a:extLst>
          </p:cNvPr>
          <p:cNvSpPr/>
          <p:nvPr/>
        </p:nvSpPr>
        <p:spPr>
          <a:xfrm>
            <a:off x="1080190" y="1282700"/>
            <a:ext cx="2545890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Presentation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0061AF-9EE0-A7A4-8665-535E26B69ACE}"/>
              </a:ext>
            </a:extLst>
          </p:cNvPr>
          <p:cNvSpPr/>
          <p:nvPr/>
        </p:nvSpPr>
        <p:spPr>
          <a:xfrm>
            <a:off x="1087000" y="2857500"/>
            <a:ext cx="2545890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41DBDF0-12D4-9C1C-39A7-AF33FB3FF3B9}"/>
              </a:ext>
            </a:extLst>
          </p:cNvPr>
          <p:cNvSpPr/>
          <p:nvPr/>
        </p:nvSpPr>
        <p:spPr>
          <a:xfrm>
            <a:off x="1080190" y="4432300"/>
            <a:ext cx="2545890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Persistence</a:t>
            </a:r>
            <a:endParaRPr lang="nl-NL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A3CD07AD-11B4-0179-7F1B-7A72A334CF60}"/>
              </a:ext>
            </a:extLst>
          </p:cNvPr>
          <p:cNvSpPr/>
          <p:nvPr/>
        </p:nvSpPr>
        <p:spPr>
          <a:xfrm>
            <a:off x="2106870" y="20701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18C25AA-F07E-B3DA-F8E7-3CF5FF6357FF}"/>
              </a:ext>
            </a:extLst>
          </p:cNvPr>
          <p:cNvSpPr/>
          <p:nvPr/>
        </p:nvSpPr>
        <p:spPr>
          <a:xfrm>
            <a:off x="2100060" y="36449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DC35F0F-12B8-A132-E8BE-CCEA603A3197}"/>
              </a:ext>
            </a:extLst>
          </p:cNvPr>
          <p:cNvSpPr/>
          <p:nvPr/>
        </p:nvSpPr>
        <p:spPr>
          <a:xfrm>
            <a:off x="7788464" y="12827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Presentation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1F75B4F-95EE-EC0C-D02A-2F01E7BDAD64}"/>
              </a:ext>
            </a:extLst>
          </p:cNvPr>
          <p:cNvSpPr/>
          <p:nvPr/>
        </p:nvSpPr>
        <p:spPr>
          <a:xfrm>
            <a:off x="7788464" y="44323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Persistence</a:t>
            </a:r>
            <a:endParaRPr lang="nl-NL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4363C914-07DE-275E-D0E5-D74C9602FB4C}"/>
              </a:ext>
            </a:extLst>
          </p:cNvPr>
          <p:cNvSpPr/>
          <p:nvPr/>
        </p:nvSpPr>
        <p:spPr>
          <a:xfrm>
            <a:off x="8983920" y="20701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9E298A77-8FA0-6038-E6B8-5F7A3AA3693B}"/>
              </a:ext>
            </a:extLst>
          </p:cNvPr>
          <p:cNvSpPr/>
          <p:nvPr/>
        </p:nvSpPr>
        <p:spPr>
          <a:xfrm>
            <a:off x="8977110" y="36449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C81612E-DB2B-04F8-3790-0CC48D08C39B}"/>
              </a:ext>
            </a:extLst>
          </p:cNvPr>
          <p:cNvSpPr/>
          <p:nvPr/>
        </p:nvSpPr>
        <p:spPr>
          <a:xfrm>
            <a:off x="7795274" y="12827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Adapter / </a:t>
            </a:r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BE3BC1C-5F9E-6D90-6432-AC07CF308461}"/>
              </a:ext>
            </a:extLst>
          </p:cNvPr>
          <p:cNvSpPr/>
          <p:nvPr/>
        </p:nvSpPr>
        <p:spPr>
          <a:xfrm>
            <a:off x="7795274" y="44323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Adapter / </a:t>
            </a:r>
            <a:r>
              <a:rPr lang="nl-NL" dirty="0" err="1"/>
              <a:t>Infrastructure</a:t>
            </a:r>
            <a:endParaRPr lang="nl-NL" dirty="0"/>
          </a:p>
        </p:txBody>
      </p:sp>
      <p:pic>
        <p:nvPicPr>
          <p:cNvPr id="66" name="Picture 65" descr="A green hexagon with black background&#10;&#10;AI-generated content may be incorrect.">
            <a:extLst>
              <a:ext uri="{FF2B5EF4-FFF2-40B4-BE49-F238E27FC236}">
                <a16:creationId xmlns:a16="http://schemas.microsoft.com/office/drawing/2014/main" id="{B59F4D97-8340-E41C-6482-DDACE032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86" y="3054058"/>
            <a:ext cx="470769" cy="4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9" grpId="0" animBg="1"/>
      <p:bldP spid="60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F70A-7371-9562-F5ED-F6B13DAB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209077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D51B42-AF11-AE02-97C6-E693808CDA42}"/>
              </a:ext>
            </a:extLst>
          </p:cNvPr>
          <p:cNvSpPr/>
          <p:nvPr/>
        </p:nvSpPr>
        <p:spPr>
          <a:xfrm>
            <a:off x="749209" y="3785230"/>
            <a:ext cx="2656114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UserController</a:t>
            </a:r>
            <a:br>
              <a:rPr lang="nl-NL" dirty="0"/>
            </a:br>
            <a:br>
              <a:rPr lang="nl-NL" dirty="0"/>
            </a:br>
            <a:r>
              <a:rPr lang="nl-NL" dirty="0"/>
              <a:t>GET /</a:t>
            </a:r>
            <a:r>
              <a:rPr lang="nl-NL" dirty="0" err="1"/>
              <a:t>api</a:t>
            </a:r>
            <a:r>
              <a:rPr lang="nl-NL" dirty="0"/>
              <a:t>/users</a:t>
            </a:r>
            <a:br>
              <a:rPr lang="nl-NL" dirty="0"/>
            </a:br>
            <a:r>
              <a:rPr lang="nl-NL" dirty="0"/>
              <a:t>GET /</a:t>
            </a:r>
            <a:r>
              <a:rPr lang="nl-NL" dirty="0" err="1"/>
              <a:t>api</a:t>
            </a:r>
            <a:r>
              <a:rPr lang="nl-NL" dirty="0"/>
              <a:t>/users/{</a:t>
            </a:r>
            <a:r>
              <a:rPr lang="nl-NL" dirty="0" err="1"/>
              <a:t>id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POST /</a:t>
            </a:r>
            <a:r>
              <a:rPr lang="nl-NL" dirty="0" err="1"/>
              <a:t>api</a:t>
            </a:r>
            <a:r>
              <a:rPr lang="nl-NL" dirty="0"/>
              <a:t>/users</a:t>
            </a:r>
            <a:br>
              <a:rPr lang="nl-NL" dirty="0"/>
            </a:br>
            <a:r>
              <a:rPr lang="nl-NL" dirty="0"/>
              <a:t>PUT /</a:t>
            </a:r>
            <a:r>
              <a:rPr lang="nl-NL" dirty="0" err="1"/>
              <a:t>api</a:t>
            </a:r>
            <a:r>
              <a:rPr lang="nl-NL" dirty="0"/>
              <a:t>/users/{</a:t>
            </a:r>
            <a:r>
              <a:rPr lang="nl-NL" dirty="0" err="1"/>
              <a:t>id</a:t>
            </a:r>
            <a:r>
              <a:rPr lang="nl-NL" dirty="0"/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DAD24F-7F57-880B-4F69-277859589147}"/>
              </a:ext>
            </a:extLst>
          </p:cNvPr>
          <p:cNvSpPr/>
          <p:nvPr/>
        </p:nvSpPr>
        <p:spPr>
          <a:xfrm>
            <a:off x="4641395" y="3785230"/>
            <a:ext cx="2909208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UserService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ListUsers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 err="1"/>
              <a:t>getUser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 err="1"/>
              <a:t>createUser</a:t>
            </a:r>
            <a:r>
              <a:rPr lang="nl-NL" dirty="0"/>
              <a:t>(</a:t>
            </a:r>
            <a:r>
              <a:rPr lang="nl-NL" dirty="0" err="1"/>
              <a:t>userData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 err="1"/>
              <a:t>updateUser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, </a:t>
            </a:r>
            <a:r>
              <a:rPr lang="nl-NL" dirty="0" err="1"/>
              <a:t>userData</a:t>
            </a:r>
            <a:r>
              <a:rPr lang="nl-NL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4420C-AD51-90F7-CB49-46974AFBF581}"/>
              </a:ext>
            </a:extLst>
          </p:cNvPr>
          <p:cNvSpPr/>
          <p:nvPr/>
        </p:nvSpPr>
        <p:spPr>
          <a:xfrm>
            <a:off x="8782321" y="3785230"/>
            <a:ext cx="2909208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&lt; JPA&lt; </a:t>
            </a:r>
            <a:r>
              <a:rPr lang="nl-NL" dirty="0" err="1"/>
              <a:t>UserEntity</a:t>
            </a:r>
            <a:r>
              <a:rPr lang="nl-NL" dirty="0"/>
              <a:t> &gt; &gt;</a:t>
            </a:r>
            <a:br>
              <a:rPr lang="nl-NL" dirty="0"/>
            </a:br>
            <a:r>
              <a:rPr lang="nl-NL" dirty="0" err="1"/>
              <a:t>UserRepository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existsByUsername</a:t>
            </a:r>
            <a:r>
              <a:rPr lang="nl-NL" dirty="0"/>
              <a:t>(name)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4A69B6-40C7-401E-D3BB-B79B7F701F6C}"/>
              </a:ext>
            </a:extLst>
          </p:cNvPr>
          <p:cNvSpPr/>
          <p:nvPr/>
        </p:nvSpPr>
        <p:spPr>
          <a:xfrm>
            <a:off x="8782321" y="1092927"/>
            <a:ext cx="2909208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UserEntity</a:t>
            </a:r>
            <a:br>
              <a:rPr lang="nl-NL" dirty="0"/>
            </a:br>
            <a:br>
              <a:rPr lang="nl-NL" dirty="0"/>
            </a:br>
            <a:r>
              <a:rPr lang="nl-NL" dirty="0"/>
              <a:t>username</a:t>
            </a:r>
            <a:br>
              <a:rPr lang="nl-NL" dirty="0"/>
            </a:br>
            <a:r>
              <a:rPr lang="nl-NL" dirty="0"/>
              <a:t>email</a:t>
            </a:r>
            <a:br>
              <a:rPr lang="nl-NL" dirty="0"/>
            </a:br>
            <a:r>
              <a:rPr lang="nl-NL" dirty="0" err="1"/>
              <a:t>fullName</a:t>
            </a:r>
            <a:br>
              <a:rPr lang="nl-NL" dirty="0"/>
            </a:b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2D409-B885-C7F4-D6AD-224BF9553D94}"/>
              </a:ext>
            </a:extLst>
          </p:cNvPr>
          <p:cNvSpPr/>
          <p:nvPr/>
        </p:nvSpPr>
        <p:spPr>
          <a:xfrm>
            <a:off x="8412480" y="584559"/>
            <a:ext cx="3648891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 err="1"/>
              <a:t>persistence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AE40B-743C-9574-AE66-4F1B82D5BB2C}"/>
              </a:ext>
            </a:extLst>
          </p:cNvPr>
          <p:cNvSpPr/>
          <p:nvPr/>
        </p:nvSpPr>
        <p:spPr>
          <a:xfrm>
            <a:off x="4271554" y="584559"/>
            <a:ext cx="3648891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/>
              <a:t>service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41291-BD92-E6DD-5EDC-C77029B59F57}"/>
              </a:ext>
            </a:extLst>
          </p:cNvPr>
          <p:cNvSpPr/>
          <p:nvPr/>
        </p:nvSpPr>
        <p:spPr>
          <a:xfrm>
            <a:off x="252821" y="584559"/>
            <a:ext cx="3648891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 err="1"/>
              <a:t>api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F953E-4B4B-C7D6-DF89-633FAC831272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405323" y="4916802"/>
            <a:ext cx="1236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8FA00B-D3FD-AD07-1E8C-6FEF824C1A8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550603" y="4916802"/>
            <a:ext cx="123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8C7017-1F24-3F63-D033-6A4CCD5A98F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077266" y="2224499"/>
            <a:ext cx="6705055" cy="156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40C23D-D758-9AAE-0C5E-205657E33C57}"/>
              </a:ext>
            </a:extLst>
          </p:cNvPr>
          <p:cNvCxnSpPr>
            <a:cxnSpLocks/>
          </p:cNvCxnSpPr>
          <p:nvPr/>
        </p:nvCxnSpPr>
        <p:spPr>
          <a:xfrm flipV="1">
            <a:off x="6095999" y="2412274"/>
            <a:ext cx="2686322" cy="137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01E13B-B7D0-A751-F34D-873FA3144B55}"/>
              </a:ext>
            </a:extLst>
          </p:cNvPr>
          <p:cNvCxnSpPr>
            <a:cxnSpLocks/>
          </p:cNvCxnSpPr>
          <p:nvPr/>
        </p:nvCxnSpPr>
        <p:spPr>
          <a:xfrm flipV="1">
            <a:off x="10236925" y="3356070"/>
            <a:ext cx="0" cy="42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98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5BC5-C536-0629-78D1-FA436C26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59E930-66C3-7007-D6A3-87D3E22035D1}"/>
              </a:ext>
            </a:extLst>
          </p:cNvPr>
          <p:cNvSpPr/>
          <p:nvPr/>
        </p:nvSpPr>
        <p:spPr>
          <a:xfrm>
            <a:off x="9806024" y="951522"/>
            <a:ext cx="2174425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/>
              <a:t>h2database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E61C3-CA1C-2F32-29EE-51E0E9E45BFC}"/>
              </a:ext>
            </a:extLst>
          </p:cNvPr>
          <p:cNvSpPr/>
          <p:nvPr/>
        </p:nvSpPr>
        <p:spPr>
          <a:xfrm>
            <a:off x="2362243" y="951522"/>
            <a:ext cx="7320083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/>
              <a:t>domain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59783-E552-5DFC-EB65-4C8C4B54BD2C}"/>
              </a:ext>
            </a:extLst>
          </p:cNvPr>
          <p:cNvSpPr/>
          <p:nvPr/>
        </p:nvSpPr>
        <p:spPr>
          <a:xfrm>
            <a:off x="174617" y="951522"/>
            <a:ext cx="2072368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 err="1"/>
              <a:t>api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5E6596-F791-DBCD-0CFE-E2F054158835}"/>
              </a:ext>
            </a:extLst>
          </p:cNvPr>
          <p:cNvSpPr/>
          <p:nvPr/>
        </p:nvSpPr>
        <p:spPr>
          <a:xfrm>
            <a:off x="231492" y="3373671"/>
            <a:ext cx="1958615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UserControllerAdapter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GET /</a:t>
            </a:r>
            <a:r>
              <a:rPr lang="nl-NL" sz="1100" dirty="0" err="1"/>
              <a:t>api</a:t>
            </a:r>
            <a:r>
              <a:rPr lang="nl-NL" sz="1100" dirty="0"/>
              <a:t>/users</a:t>
            </a:r>
            <a:br>
              <a:rPr lang="nl-NL" sz="1100" dirty="0"/>
            </a:br>
            <a:r>
              <a:rPr lang="nl-NL" sz="1100" dirty="0"/>
              <a:t>GET /</a:t>
            </a:r>
            <a:r>
              <a:rPr lang="nl-NL" sz="1100" dirty="0" err="1"/>
              <a:t>api</a:t>
            </a:r>
            <a:r>
              <a:rPr lang="nl-NL" sz="1100" dirty="0"/>
              <a:t>/users/{</a:t>
            </a:r>
            <a:r>
              <a:rPr lang="nl-NL" sz="1100" dirty="0" err="1"/>
              <a:t>id</a:t>
            </a:r>
            <a:r>
              <a:rPr lang="nl-NL" sz="1100" dirty="0"/>
              <a:t>}</a:t>
            </a:r>
            <a:br>
              <a:rPr lang="nl-NL" sz="1100" dirty="0"/>
            </a:br>
            <a:r>
              <a:rPr lang="nl-NL" sz="1100" dirty="0"/>
              <a:t>POST /</a:t>
            </a:r>
            <a:r>
              <a:rPr lang="nl-NL" sz="1100" dirty="0" err="1"/>
              <a:t>api</a:t>
            </a:r>
            <a:r>
              <a:rPr lang="nl-NL" sz="1100" dirty="0"/>
              <a:t>/users</a:t>
            </a:r>
            <a:br>
              <a:rPr lang="nl-NL" sz="1100" dirty="0"/>
            </a:br>
            <a:r>
              <a:rPr lang="nl-NL" sz="1100" dirty="0"/>
              <a:t>PUT /</a:t>
            </a:r>
            <a:r>
              <a:rPr lang="nl-NL" sz="1100" dirty="0" err="1"/>
              <a:t>api</a:t>
            </a:r>
            <a:r>
              <a:rPr lang="nl-NL" sz="1100" dirty="0"/>
              <a:t>/users/{</a:t>
            </a:r>
            <a:r>
              <a:rPr lang="nl-NL" sz="1100" dirty="0" err="1"/>
              <a:t>id</a:t>
            </a:r>
            <a:r>
              <a:rPr lang="nl-NL" sz="1100" dirty="0"/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742516-75E7-2322-3C83-409C5DF36161}"/>
              </a:ext>
            </a:extLst>
          </p:cNvPr>
          <p:cNvSpPr/>
          <p:nvPr/>
        </p:nvSpPr>
        <p:spPr>
          <a:xfrm>
            <a:off x="5390389" y="3373671"/>
            <a:ext cx="1833412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UserService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ListUsers</a:t>
            </a:r>
            <a:r>
              <a:rPr lang="nl-NL" sz="1100" dirty="0"/>
              <a:t>()</a:t>
            </a:r>
            <a:br>
              <a:rPr lang="nl-NL" sz="1100" dirty="0"/>
            </a:br>
            <a:r>
              <a:rPr lang="nl-NL" sz="1100" dirty="0" err="1"/>
              <a:t>getUser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 err="1"/>
              <a:t>createUser</a:t>
            </a:r>
            <a:r>
              <a:rPr lang="nl-NL" sz="1100" dirty="0"/>
              <a:t>(</a:t>
            </a:r>
            <a:r>
              <a:rPr lang="nl-NL" sz="1100" dirty="0" err="1"/>
              <a:t>userData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 err="1"/>
              <a:t>updateUser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, </a:t>
            </a:r>
            <a:r>
              <a:rPr lang="nl-NL" sz="1100" dirty="0" err="1"/>
              <a:t>userData</a:t>
            </a:r>
            <a:r>
              <a:rPr lang="nl-NL" sz="1100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DE81C-9352-62CC-CE0B-C3E8D0E1F35E}"/>
              </a:ext>
            </a:extLst>
          </p:cNvPr>
          <p:cNvSpPr/>
          <p:nvPr/>
        </p:nvSpPr>
        <p:spPr>
          <a:xfrm>
            <a:off x="9865761" y="5168918"/>
            <a:ext cx="2054949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 JPA &lt; </a:t>
            </a:r>
            <a:r>
              <a:rPr lang="nl-NL" sz="1100" dirty="0" err="1"/>
              <a:t>UserEntityDAO</a:t>
            </a:r>
            <a:r>
              <a:rPr lang="nl-NL" sz="1100" dirty="0"/>
              <a:t> &gt; &gt;</a:t>
            </a:r>
            <a:br>
              <a:rPr lang="nl-NL" sz="1100" dirty="0"/>
            </a:br>
            <a:r>
              <a:rPr lang="nl-NL" sz="1100" dirty="0" err="1"/>
              <a:t>UserRepository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existsByUsername</a:t>
            </a:r>
            <a:r>
              <a:rPr lang="nl-NL" sz="1100" dirty="0"/>
              <a:t>(name)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BB1391-B8D2-44CC-81B1-73C3B977D0F2}"/>
              </a:ext>
            </a:extLst>
          </p:cNvPr>
          <p:cNvSpPr/>
          <p:nvPr/>
        </p:nvSpPr>
        <p:spPr>
          <a:xfrm>
            <a:off x="9902358" y="1578424"/>
            <a:ext cx="1958615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UserEntityDAO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username</a:t>
            </a:r>
            <a:br>
              <a:rPr lang="nl-NL" sz="1100" dirty="0"/>
            </a:br>
            <a:r>
              <a:rPr lang="nl-NL" sz="1100" dirty="0"/>
              <a:t>email</a:t>
            </a:r>
            <a:br>
              <a:rPr lang="nl-NL" sz="1100" dirty="0"/>
            </a:br>
            <a:r>
              <a:rPr lang="nl-NL" sz="1100" dirty="0" err="1"/>
              <a:t>fullName</a:t>
            </a:r>
            <a:br>
              <a:rPr lang="nl-NL" sz="1100" dirty="0"/>
            </a:br>
            <a:endParaRPr lang="nl-NL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94EF31-D9F3-1A68-9C57-6DD2BC18DF8D}"/>
              </a:ext>
            </a:extLst>
          </p:cNvPr>
          <p:cNvSpPr/>
          <p:nvPr/>
        </p:nvSpPr>
        <p:spPr>
          <a:xfrm>
            <a:off x="5390389" y="1581041"/>
            <a:ext cx="1833413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UserEntity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username</a:t>
            </a:r>
            <a:br>
              <a:rPr lang="nl-NL" sz="1100" dirty="0"/>
            </a:br>
            <a:r>
              <a:rPr lang="nl-NL" sz="1100" dirty="0"/>
              <a:t>email</a:t>
            </a:r>
            <a:br>
              <a:rPr lang="nl-NL" sz="1100" dirty="0"/>
            </a:br>
            <a:r>
              <a:rPr lang="nl-NL" sz="1100" dirty="0" err="1"/>
              <a:t>fullName</a:t>
            </a:r>
            <a:br>
              <a:rPr lang="nl-NL" sz="1100" dirty="0"/>
            </a:br>
            <a:endParaRPr lang="nl-NL" sz="11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BED9A6-118D-556E-DD29-B7B6D37B86FC}"/>
              </a:ext>
            </a:extLst>
          </p:cNvPr>
          <p:cNvSpPr/>
          <p:nvPr/>
        </p:nvSpPr>
        <p:spPr>
          <a:xfrm>
            <a:off x="2579770" y="3105600"/>
            <a:ext cx="2403760" cy="1017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&lt;&lt; INTERFACE &gt;&gt;</a:t>
            </a:r>
            <a:br>
              <a:rPr lang="nl-NL" sz="1100" dirty="0"/>
            </a:br>
            <a:r>
              <a:rPr lang="nl-NL" sz="1100" dirty="0" err="1"/>
              <a:t>UserReaderPort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ListUsers</a:t>
            </a:r>
            <a:r>
              <a:rPr lang="nl-NL" sz="1100" dirty="0"/>
              <a:t>()</a:t>
            </a:r>
            <a:br>
              <a:rPr lang="nl-NL" sz="1100" dirty="0"/>
            </a:br>
            <a:r>
              <a:rPr lang="nl-NL" sz="1100" dirty="0" err="1"/>
              <a:t>getUser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9BEF5-3B2F-9C24-5DF9-DF8593438601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7223802" y="2350632"/>
            <a:ext cx="2678556" cy="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430D31-EF3D-6932-BA0B-BCAEAAAE8C30}"/>
              </a:ext>
            </a:extLst>
          </p:cNvPr>
          <p:cNvSpPr txBox="1"/>
          <p:nvPr/>
        </p:nvSpPr>
        <p:spPr>
          <a:xfrm>
            <a:off x="8563080" y="2016016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Maps</a:t>
            </a:r>
            <a:r>
              <a:rPr lang="nl-NL" dirty="0"/>
              <a:t> </a:t>
            </a:r>
            <a:r>
              <a:rPr lang="nl-NL" dirty="0" err="1"/>
              <a:t>to</a:t>
            </a:r>
            <a:endParaRPr lang="nl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0AC069-0CCE-6BE0-A8AD-9A5E25F45B84}"/>
              </a:ext>
            </a:extLst>
          </p:cNvPr>
          <p:cNvCxnSpPr>
            <a:cxnSpLocks/>
            <a:stCxn id="5" idx="1"/>
            <a:endCxn id="19" idx="3"/>
          </p:cNvCxnSpPr>
          <p:nvPr/>
        </p:nvCxnSpPr>
        <p:spPr>
          <a:xfrm flipH="1" flipV="1">
            <a:off x="4983530" y="3614217"/>
            <a:ext cx="406859" cy="5316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FD530F3-D456-7BAF-C92B-C8FDD6E21CB1}"/>
              </a:ext>
            </a:extLst>
          </p:cNvPr>
          <p:cNvSpPr/>
          <p:nvPr/>
        </p:nvSpPr>
        <p:spPr>
          <a:xfrm>
            <a:off x="7630660" y="3373671"/>
            <a:ext cx="1833412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&lt;&lt; INTERFACE &gt;&gt;</a:t>
            </a:r>
            <a:br>
              <a:rPr lang="nl-NL" sz="1100" dirty="0"/>
            </a:br>
            <a:r>
              <a:rPr lang="nl-NL" sz="1100" dirty="0" err="1"/>
              <a:t>UserStoragePort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save(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/>
              <a:t>update(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</a:p>
          <a:p>
            <a:r>
              <a:rPr lang="nl-NL" sz="1100" dirty="0"/>
              <a:t>get(username)</a:t>
            </a:r>
          </a:p>
          <a:p>
            <a:r>
              <a:rPr lang="nl-NL" sz="1100" dirty="0" err="1"/>
              <a:t>getAll</a:t>
            </a:r>
            <a:r>
              <a:rPr lang="nl-NL" sz="1100" dirty="0"/>
              <a:t>()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1E10BD-A275-9A3E-31A3-FDCAB6F8E210}"/>
              </a:ext>
            </a:extLst>
          </p:cNvPr>
          <p:cNvSpPr/>
          <p:nvPr/>
        </p:nvSpPr>
        <p:spPr>
          <a:xfrm>
            <a:off x="9865761" y="3373671"/>
            <a:ext cx="2054949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UserStorageAdapter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save(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/>
              <a:t>update(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</a:p>
          <a:p>
            <a:r>
              <a:rPr lang="nl-NL" sz="1100" dirty="0"/>
              <a:t>get(username)</a:t>
            </a:r>
          </a:p>
          <a:p>
            <a:r>
              <a:rPr lang="nl-NL" sz="1100" dirty="0" err="1"/>
              <a:t>getAll</a:t>
            </a:r>
            <a:r>
              <a:rPr lang="nl-NL" sz="1100" dirty="0"/>
              <a:t>()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D02E2-4153-2BFD-9FC3-1613CEB4FA9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9464072" y="4145879"/>
            <a:ext cx="40168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B7F92-C023-1352-D6FE-52BAF293C4C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2190107" y="3614217"/>
            <a:ext cx="389663" cy="5316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6470D4-2CF2-201E-D95F-2EE88559E987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223801" y="4145879"/>
            <a:ext cx="40685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6110EE5-B226-4AAD-F48C-ED2461DB8C95}"/>
              </a:ext>
            </a:extLst>
          </p:cNvPr>
          <p:cNvSpPr/>
          <p:nvPr/>
        </p:nvSpPr>
        <p:spPr>
          <a:xfrm>
            <a:off x="231493" y="1581041"/>
            <a:ext cx="1958615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UserEntityDTO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username</a:t>
            </a:r>
            <a:br>
              <a:rPr lang="nl-NL" sz="1100" dirty="0"/>
            </a:br>
            <a:r>
              <a:rPr lang="nl-NL" sz="1100" dirty="0"/>
              <a:t>email</a:t>
            </a:r>
            <a:br>
              <a:rPr lang="nl-NL" sz="1100" dirty="0"/>
            </a:br>
            <a:r>
              <a:rPr lang="nl-NL" sz="1100" dirty="0" err="1"/>
              <a:t>fullName</a:t>
            </a:r>
            <a:br>
              <a:rPr lang="nl-NL" sz="1100" dirty="0"/>
            </a:br>
            <a:endParaRPr lang="nl-NL" sz="11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ECCA91B-E378-5220-9243-FAB80CABD59F}"/>
              </a:ext>
            </a:extLst>
          </p:cNvPr>
          <p:cNvCxnSpPr>
            <a:cxnSpLocks/>
            <a:stCxn id="4" idx="0"/>
            <a:endCxn id="83" idx="2"/>
          </p:cNvCxnSpPr>
          <p:nvPr/>
        </p:nvCxnSpPr>
        <p:spPr>
          <a:xfrm flipV="1">
            <a:off x="1210800" y="3125456"/>
            <a:ext cx="1" cy="24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090BF84-A3D0-5389-EF68-7980A81151A3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flipV="1">
            <a:off x="6307095" y="3125456"/>
            <a:ext cx="1" cy="24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BAE03E-F558-7FA8-CAAA-6C6A07B64148}"/>
              </a:ext>
            </a:extLst>
          </p:cNvPr>
          <p:cNvCxnSpPr>
            <a:stCxn id="83" idx="3"/>
            <a:endCxn id="17" idx="1"/>
          </p:cNvCxnSpPr>
          <p:nvPr/>
        </p:nvCxnSpPr>
        <p:spPr>
          <a:xfrm>
            <a:off x="2190108" y="2353249"/>
            <a:ext cx="320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060978C-245D-EDC2-7F6C-67D4E054C1B9}"/>
              </a:ext>
            </a:extLst>
          </p:cNvPr>
          <p:cNvSpPr txBox="1"/>
          <p:nvPr/>
        </p:nvSpPr>
        <p:spPr>
          <a:xfrm>
            <a:off x="2753534" y="2029761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Maps</a:t>
            </a:r>
            <a:r>
              <a:rPr lang="nl-NL" dirty="0"/>
              <a:t> </a:t>
            </a:r>
            <a:r>
              <a:rPr lang="nl-NL" dirty="0" err="1"/>
              <a:t>from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90E07E-E4C4-9AF8-030C-BFFEBD296335}"/>
              </a:ext>
            </a:extLst>
          </p:cNvPr>
          <p:cNvSpPr/>
          <p:nvPr/>
        </p:nvSpPr>
        <p:spPr>
          <a:xfrm>
            <a:off x="2596966" y="4151683"/>
            <a:ext cx="2403760" cy="10172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&lt;&lt; INTERFACE &gt;&gt;</a:t>
            </a:r>
            <a:br>
              <a:rPr lang="nl-NL" sz="1100" dirty="0"/>
            </a:br>
            <a:r>
              <a:rPr lang="nl-NL" sz="1100" dirty="0" err="1"/>
              <a:t>UserWriterPort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createUser</a:t>
            </a:r>
            <a:r>
              <a:rPr lang="nl-NL" sz="1100" dirty="0"/>
              <a:t>(</a:t>
            </a:r>
            <a:r>
              <a:rPr lang="nl-NL" sz="1100" dirty="0" err="1"/>
              <a:t>userData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 err="1"/>
              <a:t>updateUser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, </a:t>
            </a:r>
            <a:r>
              <a:rPr lang="nl-NL" sz="1100" dirty="0" err="1"/>
              <a:t>userData</a:t>
            </a:r>
            <a:r>
              <a:rPr lang="nl-NL" sz="1100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C048B-3156-82E8-6A76-AE19FDEB12B9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2190107" y="4145879"/>
            <a:ext cx="406859" cy="51442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3D63EA-CB91-F375-FA46-40C2B537A345}"/>
              </a:ext>
            </a:extLst>
          </p:cNvPr>
          <p:cNvCxnSpPr>
            <a:cxnSpLocks/>
            <a:stCxn id="5" idx="1"/>
            <a:endCxn id="2" idx="3"/>
          </p:cNvCxnSpPr>
          <p:nvPr/>
        </p:nvCxnSpPr>
        <p:spPr>
          <a:xfrm flipH="1">
            <a:off x="5000726" y="4145879"/>
            <a:ext cx="389663" cy="51442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459968-AD5B-0477-1F24-364FBC22E491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10893236" y="4918086"/>
            <a:ext cx="0" cy="2508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902A68-DC91-53B0-7BA6-0FBA85A6AEF6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10881666" y="3122839"/>
            <a:ext cx="11570" cy="2508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9660B4EE-4345-D674-2034-C02A7096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7" y="129680"/>
            <a:ext cx="11090275" cy="577462"/>
          </a:xfrm>
        </p:spPr>
        <p:txBody>
          <a:bodyPr/>
          <a:lstStyle/>
          <a:p>
            <a:r>
              <a:rPr lang="nl-NL" dirty="0"/>
              <a:t>github.com/vroegop/hexagonal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F9203-4C1E-5A12-6571-3E5B8D22F5B0}"/>
              </a:ext>
            </a:extLst>
          </p:cNvPr>
          <p:cNvSpPr txBox="1"/>
          <p:nvPr/>
        </p:nvSpPr>
        <p:spPr>
          <a:xfrm>
            <a:off x="111464" y="6439977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Localhost:8080/index.html</a:t>
            </a:r>
          </a:p>
        </p:txBody>
      </p:sp>
    </p:spTree>
    <p:extLst>
      <p:ext uri="{BB962C8B-B14F-4D97-AF65-F5344CB8AC3E}">
        <p14:creationId xmlns:p14="http://schemas.microsoft.com/office/powerpoint/2010/main" val="3160107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ACE3-879B-5467-7B35-E3F4AFC8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even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F339-0F05-07B0-5241-4E4103C2C1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Make </a:t>
            </a:r>
            <a:r>
              <a:rPr lang="nl-NL" dirty="0" err="1"/>
              <a:t>your</a:t>
            </a:r>
            <a:r>
              <a:rPr lang="nl-NL" dirty="0"/>
              <a:t> domain a module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Test </a:t>
            </a:r>
            <a:r>
              <a:rPr lang="nl-NL" dirty="0" err="1"/>
              <a:t>and</a:t>
            </a:r>
            <a:r>
              <a:rPr lang="nl-NL" dirty="0"/>
              <a:t> JSR330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domain – </a:t>
            </a:r>
            <a:r>
              <a:rPr lang="nl-NL" dirty="0" err="1"/>
              <a:t>the</a:t>
            </a:r>
            <a:r>
              <a:rPr lang="nl-NL" dirty="0"/>
              <a:t> rest is </a:t>
            </a:r>
            <a:r>
              <a:rPr lang="nl-NL" dirty="0" err="1"/>
              <a:t>forbidden</a:t>
            </a:r>
            <a:endParaRPr lang="nl-NL" dirty="0"/>
          </a:p>
          <a:p>
            <a:r>
              <a:rPr lang="nl-NL" dirty="0"/>
              <a:t>Every “Adapter” has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module</a:t>
            </a:r>
          </a:p>
          <a:p>
            <a:r>
              <a:rPr lang="nl-NL" dirty="0"/>
              <a:t>Turn on </a:t>
            </a:r>
            <a:r>
              <a:rPr lang="nl-NL" dirty="0" err="1"/>
              <a:t>Annotation</a:t>
            </a:r>
            <a:r>
              <a:rPr lang="nl-NL" dirty="0"/>
              <a:t> Scanning </a:t>
            </a:r>
            <a:r>
              <a:rPr lang="nl-NL" dirty="0" err="1"/>
              <a:t>for</a:t>
            </a:r>
            <a:r>
              <a:rPr lang="nl-NL" dirty="0"/>
              <a:t> JSR330 </a:t>
            </a:r>
            <a:r>
              <a:rPr lang="nl-NL" dirty="0" err="1"/>
              <a:t>annotations</a:t>
            </a:r>
            <a:r>
              <a:rPr lang="nl-NL" dirty="0"/>
              <a:t> in Spring Boot (or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</a:t>
            </a:r>
            <a:r>
              <a:rPr lang="nl-NL" dirty="0" err="1"/>
              <a:t>framework</a:t>
            </a:r>
            <a:r>
              <a:rPr lang="nl-NL" dirty="0"/>
              <a:t>)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extra “Application” module </a:t>
            </a:r>
            <a:r>
              <a:rPr lang="nl-NL" dirty="0" err="1"/>
              <a:t>to</a:t>
            </a:r>
            <a:r>
              <a:rPr lang="nl-NL" dirty="0"/>
              <a:t> host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application</a:t>
            </a:r>
            <a:r>
              <a:rPr lang="nl-NL" dirty="0"/>
              <a:t> module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modules.  </a:t>
            </a:r>
          </a:p>
          <a:p>
            <a:r>
              <a:rPr lang="nl-NL" dirty="0"/>
              <a:t>Adapters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Domain. Domain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not</a:t>
            </a:r>
            <a:r>
              <a:rPr lang="nl-NL" dirty="0"/>
              <a:t> a single adapter</a:t>
            </a:r>
          </a:p>
          <a:p>
            <a:r>
              <a:rPr lang="nl-NL" dirty="0"/>
              <a:t>See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branch</a:t>
            </a:r>
            <a:r>
              <a:rPr lang="nl-NL" dirty="0"/>
              <a:t> </a:t>
            </a:r>
            <a:r>
              <a:rPr lang="nl-NL" dirty="0" err="1"/>
              <a:t>called</a:t>
            </a:r>
            <a:r>
              <a:rPr lang="nl-NL" dirty="0"/>
              <a:t> “</a:t>
            </a:r>
            <a:r>
              <a:rPr lang="nl-NL" dirty="0" err="1"/>
              <a:t>modularized</a:t>
            </a:r>
            <a:r>
              <a:rPr lang="nl-N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265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B0D-0EBF-10DE-8281-98B730D0B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code is hard.</a:t>
            </a:r>
          </a:p>
        </p:txBody>
      </p:sp>
    </p:spTree>
    <p:extLst>
      <p:ext uri="{BB962C8B-B14F-4D97-AF65-F5344CB8AC3E}">
        <p14:creationId xmlns:p14="http://schemas.microsoft.com/office/powerpoint/2010/main" val="373371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cartoon of two people&#10;&#10;AI-generated content may be incorrect.">
            <a:extLst>
              <a:ext uri="{FF2B5EF4-FFF2-40B4-BE49-F238E27FC236}">
                <a16:creationId xmlns:a16="http://schemas.microsoft.com/office/drawing/2014/main" id="{849AFD0B-D039-7995-CF2A-C63AD65BA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356" y="68263"/>
            <a:ext cx="11949288" cy="67214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5769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23E1D6AC-9EAB-6487-D8DB-3082644E7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97" y="1720840"/>
            <a:ext cx="5619206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canShip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order)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.isPaid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.isCancelled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isEmpty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isValid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1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A4C2B-9E8A-7ECB-03B6-1A514D16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4E986B5A-21B4-2CA1-4FE8-DA13A9D46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89" y="1720840"/>
            <a:ext cx="4917346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canShip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</a:t>
            </a:r>
            <a:r>
              <a:rPr lang="nl-NL" altLang="nl-NL" sz="24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.isPaid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.isCancelled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isEmpty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24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isValid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88D1A8-3D31-49FD-EF46-2F589E85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719" y="1536178"/>
            <a:ext cx="6645592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canShip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hasPayment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hasItems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hasValidAddress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hasPayment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    {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!=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.isPaid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 !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.isCancelled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hasItems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      {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.getItems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 !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.getItems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isEmpty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hasValidAddress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</a:t>
            </a:r>
            <a:r>
              <a:rPr lang="nl-NL" altLang="nl-NL" sz="1600" dirty="0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.getAddress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</a:t>
            </a:r>
            <a:r>
              <a:rPr lang="nl-NL" altLang="nl-NL" sz="1600" dirty="0" err="1">
                <a:solidFill>
                  <a:srgbClr val="BCBEC4"/>
                </a:solidFill>
                <a:latin typeface="JetBrains Mono"/>
              </a:rPr>
              <a:t>rder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.getAddress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isValid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1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nl-NL"/>
            </a:defPPr>
          </a:lstStyle>
          <a:p>
            <a:pPr algn="ctr" rtl="0"/>
            <a:r>
              <a:rPr lang="nl-N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SOLID</a:t>
            </a:r>
          </a:p>
        </p:txBody>
      </p:sp>
      <p:pic>
        <p:nvPicPr>
          <p:cNvPr id="11" name="Tijdelijke aanduiding voor afbeelding 15" descr="Digitale achtergrond van gegevenspunten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0" y="4594"/>
            <a:ext cx="12192000" cy="3771878"/>
          </a:xfr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B7F6D-B555-E5D3-B5E3-7EAB56B38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CF9A547-A9A0-DC31-10AE-947626213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515" y="3567213"/>
            <a:ext cx="8505020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✅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Good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  <a:cs typeface="Courier New" panose="02070309020205020404" pitchFamily="49" charset="0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Report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generate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  <a:cs typeface="Courier New" panose="02070309020205020404" pitchFamily="49" charset="0"/>
              </a:rPr>
              <a:t>class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FileSaver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save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(String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data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A539D-CCF0-BFD9-D708-CCB539E18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515" y="1256135"/>
            <a:ext cx="8505020" cy="19389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❌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Bad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  <a:cs typeface="Courier New" panose="02070309020205020404" pitchFamily="49" charset="0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Report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generate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saveToFile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BEE5B4-D99E-C767-4E96-A73B3802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3799"/>
            <a:ext cx="11090274" cy="1332000"/>
          </a:xfrm>
        </p:spPr>
        <p:txBody>
          <a:bodyPr/>
          <a:lstStyle/>
          <a:p>
            <a:r>
              <a:rPr lang="en-GB" dirty="0"/>
              <a:t>Single responsibility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27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BAB-D168-12F5-3BBE-1B977542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/ Closed</a:t>
            </a:r>
            <a:endParaRPr lang="nl-N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E0636C-CE41-4917-EA7B-18AD4081E00D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740959" y="2356061"/>
            <a:ext cx="6300507" cy="347787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nl-NL" altLang="nl-NL" sz="2000" dirty="0">
                <a:solidFill>
                  <a:srgbClr val="C77DBB"/>
                </a:solidFill>
                <a:latin typeface="JetBrains Mono"/>
              </a:rPr>
              <a:t>double </a:t>
            </a:r>
            <a:r>
              <a:rPr lang="nl-NL" altLang="nl-NL" sz="2000" dirty="0" err="1">
                <a:solidFill>
                  <a:srgbClr val="56A8F5"/>
                </a:solidFill>
                <a:latin typeface="JetBrains Mono"/>
              </a:rPr>
              <a:t>apply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(double </a:t>
            </a:r>
            <a:r>
              <a:rPr lang="nl-NL" altLang="nl-NL" sz="2000" dirty="0" err="1">
                <a:solidFill>
                  <a:srgbClr val="C77DBB"/>
                </a:solidFill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VipDiscount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</a:t>
            </a:r>
            <a:r>
              <a:rPr lang="nl-NL" altLang="nl-NL" sz="2000" dirty="0" err="1">
                <a:solidFill>
                  <a:srgbClr val="C77DBB"/>
                </a:solidFill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0.9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StudentDiscount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(double </a:t>
            </a:r>
            <a:r>
              <a:rPr lang="nl-NL" altLang="nl-NL" sz="2000" dirty="0" err="1">
                <a:solidFill>
                  <a:srgbClr val="C77DBB"/>
                </a:solidFill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</a:t>
            </a:r>
            <a:r>
              <a:rPr lang="nl-NL" altLang="nl-NL" sz="2000" dirty="0" err="1">
                <a:solidFill>
                  <a:srgbClr val="C77DBB"/>
                </a:solidFill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6D2FD55-6EB9-FC38-A309-C57C32419CD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0533" y="2971615"/>
            <a:ext cx="5482527" cy="22467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DiscountCalculator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calc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type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if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type.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equals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"VIP"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0.9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if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type.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equals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"STUDENT"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7_TF33713516_Win32" id="{C9C73F77-1299-46BD-A98D-712DA75E4A48}" vid="{9E515F3A-6247-4FE7-BE8D-6121BA67C204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{39C14732-AC71-4805-BF59-C10E68E064F3}TF7eddf224-c89c-478f-8f2f-bfb086892169f3ae2bd8_win32-8ae04a34dca3</Template>
  <TotalTime>0</TotalTime>
  <Words>1884</Words>
  <Application>Microsoft Office PowerPoint</Application>
  <PresentationFormat>Widescreen</PresentationFormat>
  <Paragraphs>285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Cascadia Mono Light</vt:lpstr>
      <vt:lpstr>Courier New</vt:lpstr>
      <vt:lpstr>Gill Sans MT</vt:lpstr>
      <vt:lpstr>JetBrains Mono</vt:lpstr>
      <vt:lpstr>Walbaum Display</vt:lpstr>
      <vt:lpstr>3DFloatVTI</vt:lpstr>
      <vt:lpstr>Hexagonal* Architecture** ***   *    or ports and adapters **   or design pattern *** or maintainable code</vt:lpstr>
      <vt:lpstr>Randy Vroegop</vt:lpstr>
      <vt:lpstr>Writing simple code is hard.</vt:lpstr>
      <vt:lpstr>PowerPoint Presentation</vt:lpstr>
      <vt:lpstr>PowerPoint Presentation</vt:lpstr>
      <vt:lpstr>PowerPoint Presentation</vt:lpstr>
      <vt:lpstr>SOLID</vt:lpstr>
      <vt:lpstr>Single responsibility</vt:lpstr>
      <vt:lpstr>Open / Closed</vt:lpstr>
      <vt:lpstr>Liskov Substitution Principle</vt:lpstr>
      <vt:lpstr>Interface Segregation principle</vt:lpstr>
      <vt:lpstr>The D is for…</vt:lpstr>
      <vt:lpstr>PowerPoint Presentation</vt:lpstr>
      <vt:lpstr>PowerPoint Presentation</vt:lpstr>
      <vt:lpstr>Dependency Inversion</vt:lpstr>
      <vt:lpstr>Dependency Inversion</vt:lpstr>
      <vt:lpstr>Dependency Inversion</vt:lpstr>
      <vt:lpstr>Dependency Inversion</vt:lpstr>
      <vt:lpstr>Domain Centric</vt:lpstr>
      <vt:lpstr>Ports and Adapters AKA Hexagonal Architecture</vt:lpstr>
      <vt:lpstr>More things to be maintained!</vt:lpstr>
      <vt:lpstr>PowerPoint Presentation</vt:lpstr>
      <vt:lpstr>PowerPoint Presentation</vt:lpstr>
      <vt:lpstr>github.com</vt:lpstr>
      <vt:lpstr>PowerPoint Presentation</vt:lpstr>
      <vt:lpstr>github.com/vroegop/hexagonal</vt:lpstr>
      <vt:lpstr>So, you want to do it even better?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Randy Vroegop</dc:creator>
  <cp:lastModifiedBy>Randy Vroegop</cp:lastModifiedBy>
  <cp:revision>4</cp:revision>
  <dcterms:created xsi:type="dcterms:W3CDTF">2025-11-07T07:50:50Z</dcterms:created>
  <dcterms:modified xsi:type="dcterms:W3CDTF">2025-11-11T10:02:04Z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